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692" r:id="rId9"/>
    <p:sldMasterId id="2147483696" r:id="rId10"/>
    <p:sldMasterId id="2147483700" r:id="rId11"/>
    <p:sldMasterId id="2147483704" r:id="rId12"/>
    <p:sldMasterId id="2147483708" r:id="rId13"/>
    <p:sldMasterId id="2147483712" r:id="rId14"/>
    <p:sldMasterId id="2147483716" r:id="rId15"/>
    <p:sldMasterId id="2147483720" r:id="rId16"/>
    <p:sldMasterId id="2147483724" r:id="rId17"/>
    <p:sldMasterId id="2147483728" r:id="rId18"/>
    <p:sldMasterId id="2147483732" r:id="rId19"/>
    <p:sldMasterId id="2147483736" r:id="rId20"/>
    <p:sldMasterId id="2147483740" r:id="rId21"/>
    <p:sldMasterId id="2147483748" r:id="rId22"/>
    <p:sldMasterId id="2147483752" r:id="rId23"/>
    <p:sldMasterId id="2147483756" r:id="rId24"/>
    <p:sldMasterId id="2147483760" r:id="rId25"/>
  </p:sldMasterIdLst>
  <p:sldIdLst>
    <p:sldId id="317" r:id="rId26"/>
    <p:sldId id="266" r:id="rId27"/>
    <p:sldId id="289" r:id="rId28"/>
    <p:sldId id="306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9" r:id="rId41"/>
    <p:sldId id="305" r:id="rId42"/>
    <p:sldId id="258" r:id="rId43"/>
    <p:sldId id="273" r:id="rId44"/>
    <p:sldId id="274" r:id="rId45"/>
    <p:sldId id="275" r:id="rId46"/>
    <p:sldId id="316" r:id="rId47"/>
    <p:sldId id="276" r:id="rId48"/>
    <p:sldId id="277" r:id="rId49"/>
    <p:sldId id="311" r:id="rId50"/>
    <p:sldId id="279" r:id="rId51"/>
    <p:sldId id="308" r:id="rId52"/>
    <p:sldId id="280" r:id="rId53"/>
    <p:sldId id="312" r:id="rId54"/>
    <p:sldId id="315" r:id="rId55"/>
    <p:sldId id="313" r:id="rId56"/>
    <p:sldId id="318" r:id="rId57"/>
    <p:sldId id="286" r:id="rId58"/>
  </p:sldIdLst>
  <p:sldSz cx="9144000" cy="6858000" type="screen4x3"/>
  <p:notesSz cx="67818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66CC"/>
    <a:srgbClr val="6699FF"/>
    <a:srgbClr val="6D9EFF"/>
    <a:srgbClr val="ABE3FF"/>
    <a:srgbClr val="66CCFF"/>
    <a:srgbClr val="8AABDC"/>
    <a:srgbClr val="8EBFD8"/>
    <a:srgbClr val="A5F9E3"/>
    <a:srgbClr val="19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81" autoAdjust="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25249-A3A6-4E27-8C77-02A57A62DFB7}" type="doc">
      <dgm:prSet loTypeId="urn:microsoft.com/office/officeart/2005/8/layout/hierarchy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DE"/>
        </a:p>
      </dgm:t>
    </dgm:pt>
    <dgm:pt modelId="{DA461585-D261-4C4E-A9F7-5FBA27AB057B}">
      <dgm:prSet phldrT="[Text]" custT="1"/>
      <dgm:spPr>
        <a:solidFill>
          <a:srgbClr val="0099CC">
            <a:alpha val="35686"/>
          </a:srgb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de-DE" sz="1800" b="1" dirty="0" smtClean="0">
              <a:solidFill>
                <a:schemeClr val="tx1"/>
              </a:solidFill>
            </a:rPr>
            <a:t>Deutsch-französisch-schweizerische Oberrheinkonferenz ORK </a:t>
          </a:r>
        </a:p>
        <a:p>
          <a:r>
            <a:rPr lang="de-DE" sz="1800" b="1" dirty="0" smtClean="0">
              <a:solidFill>
                <a:schemeClr val="tx1"/>
              </a:solidFill>
            </a:rPr>
            <a:t>AG Wirtschaft (+ AG Erziehung +Bildung)</a:t>
          </a:r>
        </a:p>
        <a:p>
          <a:endParaRPr lang="de-DE" sz="400" b="1" dirty="0" smtClean="0">
            <a:solidFill>
              <a:schemeClr val="tx1"/>
            </a:solidFill>
          </a:endParaRPr>
        </a:p>
        <a:p>
          <a:r>
            <a:rPr lang="de-DE" sz="1800" b="1" dirty="0" err="1" smtClean="0">
              <a:solidFill>
                <a:srgbClr val="C00000"/>
              </a:solidFill>
            </a:rPr>
            <a:t>Conférence</a:t>
          </a:r>
          <a:r>
            <a:rPr lang="de-DE" sz="1800" b="1" dirty="0" smtClean="0">
              <a:solidFill>
                <a:srgbClr val="C00000"/>
              </a:solidFill>
            </a:rPr>
            <a:t> du </a:t>
          </a:r>
          <a:r>
            <a:rPr lang="de-DE" sz="1800" b="1" dirty="0" err="1" smtClean="0">
              <a:solidFill>
                <a:srgbClr val="C00000"/>
              </a:solidFill>
            </a:rPr>
            <a:t>Rhin</a:t>
          </a:r>
          <a:r>
            <a:rPr lang="de-DE" sz="1800" b="1" dirty="0" smtClean="0">
              <a:solidFill>
                <a:srgbClr val="C00000"/>
              </a:solidFill>
            </a:rPr>
            <a:t> Supérieur CRS</a:t>
          </a:r>
        </a:p>
        <a:p>
          <a:r>
            <a:rPr lang="de-DE" sz="1800" b="1" dirty="0" err="1" smtClean="0">
              <a:solidFill>
                <a:srgbClr val="C00000"/>
              </a:solidFill>
            </a:rPr>
            <a:t>Groupe</a:t>
          </a:r>
          <a:r>
            <a:rPr lang="de-DE" sz="1800" b="1" dirty="0" smtClean="0">
              <a:solidFill>
                <a:srgbClr val="C00000"/>
              </a:solidFill>
            </a:rPr>
            <a:t> de </a:t>
          </a:r>
          <a:r>
            <a:rPr lang="de-DE" sz="1800" b="1" dirty="0" err="1" smtClean="0">
              <a:solidFill>
                <a:srgbClr val="C00000"/>
              </a:solidFill>
            </a:rPr>
            <a:t>travail</a:t>
          </a:r>
          <a:r>
            <a:rPr lang="de-DE" sz="1800" b="1" dirty="0" smtClean="0">
              <a:solidFill>
                <a:srgbClr val="C00000"/>
              </a:solidFill>
            </a:rPr>
            <a:t> </a:t>
          </a:r>
          <a:r>
            <a:rPr lang="de-DE" sz="1800" b="1" dirty="0" err="1" smtClean="0">
              <a:solidFill>
                <a:srgbClr val="C00000"/>
              </a:solidFill>
            </a:rPr>
            <a:t>Economie</a:t>
          </a:r>
          <a:r>
            <a:rPr lang="de-DE" sz="1800" b="1" dirty="0" smtClean="0">
              <a:solidFill>
                <a:srgbClr val="C00000"/>
              </a:solidFill>
            </a:rPr>
            <a:t>  (+GT </a:t>
          </a:r>
          <a:r>
            <a:rPr lang="de-DE" sz="1800" b="1" dirty="0" err="1" smtClean="0">
              <a:solidFill>
                <a:srgbClr val="C00000"/>
              </a:solidFill>
            </a:rPr>
            <a:t>Formation+Education</a:t>
          </a:r>
          <a:r>
            <a:rPr lang="de-DE" sz="1800" b="1" dirty="0" smtClean="0">
              <a:solidFill>
                <a:srgbClr val="C00000"/>
              </a:solidFill>
            </a:rPr>
            <a:t>)</a:t>
          </a:r>
          <a:endParaRPr lang="de-DE" sz="1800" b="1" dirty="0">
            <a:solidFill>
              <a:srgbClr val="C00000"/>
            </a:solidFill>
          </a:endParaRPr>
        </a:p>
      </dgm:t>
    </dgm:pt>
    <dgm:pt modelId="{C5AA343D-C870-488E-9B08-1450C76C6C25}" type="parTrans" cxnId="{260895A7-2507-4D4E-BB46-6B1ED7552EC0}">
      <dgm:prSet/>
      <dgm:spPr/>
      <dgm:t>
        <a:bodyPr/>
        <a:lstStyle/>
        <a:p>
          <a:endParaRPr lang="de-DE"/>
        </a:p>
      </dgm:t>
    </dgm:pt>
    <dgm:pt modelId="{28A34DE0-2435-405C-A29D-4B4BC89DBE66}" type="sibTrans" cxnId="{260895A7-2507-4D4E-BB46-6B1ED7552EC0}">
      <dgm:prSet/>
      <dgm:spPr/>
      <dgm:t>
        <a:bodyPr/>
        <a:lstStyle/>
        <a:p>
          <a:endParaRPr lang="de-DE"/>
        </a:p>
      </dgm:t>
    </dgm:pt>
    <dgm:pt modelId="{41499455-86A5-4FE8-9878-A321C5A4810A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r>
            <a:rPr lang="de-D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Expertenausschuss Berufsbildung EA BB</a:t>
          </a:r>
        </a:p>
        <a:p>
          <a:r>
            <a:rPr lang="de-D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Mitglieder. Die für die Berufsausbildung zuständigen Stellen am Oberrhein D-F-CH</a:t>
          </a:r>
        </a:p>
        <a:p>
          <a:r>
            <a:rPr lang="fr-FR" sz="1400" b="1" noProof="0" dirty="0" smtClean="0">
              <a:solidFill>
                <a:srgbClr val="C00000"/>
              </a:solidFill>
            </a:rPr>
            <a:t>Comité d‘Experts pour la formation professionnelle CE FP regroupe toutes les autorités compétentes sur le sujet dans le Rhin Supérieur A-F-S</a:t>
          </a:r>
          <a:endParaRPr lang="fr-FR" sz="1400" b="1" noProof="0" dirty="0">
            <a:solidFill>
              <a:srgbClr val="C00000"/>
            </a:solidFill>
          </a:endParaRPr>
        </a:p>
      </dgm:t>
    </dgm:pt>
    <dgm:pt modelId="{A5AE4F37-DD38-4613-B86D-91760E36F3E3}" type="parTrans" cxnId="{34FBE9CB-114F-41AF-ACC8-A7E8807D8355}">
      <dgm:prSet/>
      <dgm:spPr/>
      <dgm:t>
        <a:bodyPr/>
        <a:lstStyle/>
        <a:p>
          <a:endParaRPr lang="de-DE"/>
        </a:p>
      </dgm:t>
    </dgm:pt>
    <dgm:pt modelId="{6F68D55A-148D-4EC6-8F34-C30F38C37BD4}" type="sibTrans" cxnId="{34FBE9CB-114F-41AF-ACC8-A7E8807D8355}">
      <dgm:prSet/>
      <dgm:spPr/>
      <dgm:t>
        <a:bodyPr/>
        <a:lstStyle/>
        <a:p>
          <a:endParaRPr lang="de-DE"/>
        </a:p>
      </dgm:t>
    </dgm:pt>
    <dgm:pt modelId="{A55C1E2C-14B3-4EA8-9DA5-49605E06885D}">
      <dgm:prSet phldrT="[Text]"/>
      <dgm:spPr>
        <a:solidFill>
          <a:srgbClr val="0099CC">
            <a:alpha val="50000"/>
          </a:srgbClr>
        </a:solidFill>
      </dgm:spPr>
      <dgm:t>
        <a:bodyPr anchor="t"/>
        <a:lstStyle/>
        <a:p>
          <a:r>
            <a:rPr lang="de-DE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Weitere Projekte, Strukturen, Vernetzung</a:t>
          </a:r>
        </a:p>
        <a:p>
          <a:r>
            <a:rPr lang="de-DE" b="1" dirty="0" smtClean="0">
              <a:solidFill>
                <a:srgbClr val="C00000"/>
              </a:solidFill>
            </a:rPr>
            <a:t>Autres </a:t>
          </a:r>
          <a:r>
            <a:rPr lang="de-DE" b="1" dirty="0" err="1" smtClean="0">
              <a:solidFill>
                <a:srgbClr val="C00000"/>
              </a:solidFill>
            </a:rPr>
            <a:t>projets</a:t>
          </a:r>
          <a:r>
            <a:rPr lang="de-DE" b="1" dirty="0" smtClean="0">
              <a:solidFill>
                <a:srgbClr val="C00000"/>
              </a:solidFill>
            </a:rPr>
            <a:t> / </a:t>
          </a:r>
          <a:r>
            <a:rPr lang="de-DE" b="1" dirty="0" err="1" smtClean="0">
              <a:solidFill>
                <a:srgbClr val="C00000"/>
              </a:solidFill>
            </a:rPr>
            <a:t>Structures</a:t>
          </a:r>
          <a:r>
            <a:rPr lang="de-DE" b="1" dirty="0" smtClean="0">
              <a:solidFill>
                <a:srgbClr val="C00000"/>
              </a:solidFill>
            </a:rPr>
            <a:t>, </a:t>
          </a:r>
          <a:r>
            <a:rPr lang="de-DE" b="1" dirty="0" err="1" smtClean="0">
              <a:solidFill>
                <a:srgbClr val="C00000"/>
              </a:solidFill>
            </a:rPr>
            <a:t>réseautage</a:t>
          </a:r>
          <a:endParaRPr lang="de-DE" b="1" dirty="0">
            <a:solidFill>
              <a:srgbClr val="C00000"/>
            </a:solidFill>
          </a:endParaRPr>
        </a:p>
      </dgm:t>
    </dgm:pt>
    <dgm:pt modelId="{787F39BE-EA0F-4779-B40D-9AA79E08EC76}" type="parTrans" cxnId="{D981C957-82E4-4EA7-83FE-5ECEE65C7A43}">
      <dgm:prSet/>
      <dgm:spPr/>
      <dgm:t>
        <a:bodyPr/>
        <a:lstStyle/>
        <a:p>
          <a:endParaRPr lang="de-DE"/>
        </a:p>
      </dgm:t>
    </dgm:pt>
    <dgm:pt modelId="{2BA50EFE-E9CF-430E-9392-067A555B53F9}" type="sibTrans" cxnId="{D981C957-82E4-4EA7-83FE-5ECEE65C7A43}">
      <dgm:prSet/>
      <dgm:spPr/>
      <dgm:t>
        <a:bodyPr/>
        <a:lstStyle/>
        <a:p>
          <a:endParaRPr lang="de-DE"/>
        </a:p>
      </dgm:t>
    </dgm:pt>
    <dgm:pt modelId="{11C9DCE0-AF69-4B5D-9B0D-2C1AC6CC336F}">
      <dgm:prSet phldrT="[Text]"/>
      <dgm:spPr>
        <a:solidFill>
          <a:srgbClr val="0099CC">
            <a:alpha val="50000"/>
          </a:srgbClr>
        </a:solidFill>
      </dgm:spPr>
      <dgm:t>
        <a:bodyPr anchor="t"/>
        <a:lstStyle/>
        <a:p>
          <a:r>
            <a:rPr lang="de-DE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Projekt Euregio-Zertifikat</a:t>
          </a:r>
        </a:p>
        <a:p>
          <a:r>
            <a:rPr lang="de-DE" b="1" dirty="0" err="1" smtClean="0">
              <a:solidFill>
                <a:srgbClr val="C00000"/>
              </a:solidFill>
            </a:rPr>
            <a:t>Projet</a:t>
          </a:r>
          <a:r>
            <a:rPr lang="de-DE" b="1" dirty="0" smtClean="0">
              <a:solidFill>
                <a:srgbClr val="C00000"/>
              </a:solidFill>
            </a:rPr>
            <a:t> </a:t>
          </a:r>
          <a:r>
            <a:rPr lang="de-DE" b="1" dirty="0" err="1" smtClean="0">
              <a:solidFill>
                <a:srgbClr val="C00000"/>
              </a:solidFill>
            </a:rPr>
            <a:t>Certificat</a:t>
          </a:r>
          <a:r>
            <a:rPr lang="de-DE" b="1" dirty="0" smtClean="0">
              <a:solidFill>
                <a:srgbClr val="C00000"/>
              </a:solidFill>
            </a:rPr>
            <a:t> </a:t>
          </a:r>
          <a:r>
            <a:rPr lang="de-DE" b="1" dirty="0" err="1" smtClean="0">
              <a:solidFill>
                <a:srgbClr val="C00000"/>
              </a:solidFill>
            </a:rPr>
            <a:t>Euregio</a:t>
          </a:r>
          <a:endParaRPr lang="de-DE" b="1" dirty="0">
            <a:solidFill>
              <a:srgbClr val="C00000"/>
            </a:solidFill>
          </a:endParaRPr>
        </a:p>
      </dgm:t>
    </dgm:pt>
    <dgm:pt modelId="{B263A449-5142-4428-9EBC-744868CF8B29}" type="parTrans" cxnId="{614FCB32-BE8D-4E40-AE5E-8A43FE92263D}">
      <dgm:prSet/>
      <dgm:spPr/>
      <dgm:t>
        <a:bodyPr/>
        <a:lstStyle/>
        <a:p>
          <a:endParaRPr lang="de-DE"/>
        </a:p>
      </dgm:t>
    </dgm:pt>
    <dgm:pt modelId="{C99EA15F-26AA-4836-8E02-8DDC29F5FF6E}" type="sibTrans" cxnId="{614FCB32-BE8D-4E40-AE5E-8A43FE92263D}">
      <dgm:prSet/>
      <dgm:spPr/>
      <dgm:t>
        <a:bodyPr/>
        <a:lstStyle/>
        <a:p>
          <a:endParaRPr lang="de-DE"/>
        </a:p>
      </dgm:t>
    </dgm:pt>
    <dgm:pt modelId="{74643221-D061-47F6-9BA3-B100FCFA217A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r>
            <a:rPr lang="de-D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Weitere Partner </a:t>
          </a:r>
        </a:p>
        <a:p>
          <a:r>
            <a:rPr lang="de-D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(z.B. EURES-T OR,</a:t>
          </a:r>
        </a:p>
        <a:p>
          <a:r>
            <a:rPr lang="de-D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PT INTERREG-Projekte)</a:t>
          </a:r>
        </a:p>
        <a:p>
          <a:r>
            <a:rPr lang="fr-FR" sz="1400" b="1" noProof="0" dirty="0" smtClean="0">
              <a:solidFill>
                <a:srgbClr val="C00000"/>
              </a:solidFill>
            </a:rPr>
            <a:t>Autres partenaires (EURES-T  RS,</a:t>
          </a:r>
        </a:p>
        <a:p>
          <a:r>
            <a:rPr lang="fr-FR" sz="1400" b="1" noProof="0" dirty="0" smtClean="0">
              <a:solidFill>
                <a:srgbClr val="C00000"/>
              </a:solidFill>
            </a:rPr>
            <a:t>Porteur projet INTERREG)</a:t>
          </a:r>
          <a:endParaRPr lang="fr-FR" sz="1400" b="1" noProof="0" dirty="0">
            <a:solidFill>
              <a:srgbClr val="C00000"/>
            </a:solidFill>
          </a:endParaRPr>
        </a:p>
      </dgm:t>
    </dgm:pt>
    <dgm:pt modelId="{583B8D58-8CF5-4E10-BF28-25C7C3B03182}" type="parTrans" cxnId="{F246029D-D93B-4E53-9536-99E31B4D57FF}">
      <dgm:prSet/>
      <dgm:spPr/>
      <dgm:t>
        <a:bodyPr/>
        <a:lstStyle/>
        <a:p>
          <a:endParaRPr lang="de-DE"/>
        </a:p>
      </dgm:t>
    </dgm:pt>
    <dgm:pt modelId="{62EA104A-1FED-411C-8CC6-E81E0DB668FA}" type="sibTrans" cxnId="{F246029D-D93B-4E53-9536-99E31B4D57FF}">
      <dgm:prSet/>
      <dgm:spPr/>
      <dgm:t>
        <a:bodyPr/>
        <a:lstStyle/>
        <a:p>
          <a:endParaRPr lang="de-DE"/>
        </a:p>
      </dgm:t>
    </dgm:pt>
    <dgm:pt modelId="{53E95454-2975-40FB-A779-F9A41B5054DF}">
      <dgm:prSet phldrT="[Text]"/>
      <dgm:spPr>
        <a:solidFill>
          <a:srgbClr val="0099CC">
            <a:alpha val="50000"/>
          </a:srgbClr>
        </a:solidFill>
      </dgm:spPr>
      <dgm:t>
        <a:bodyPr anchor="t"/>
        <a:lstStyle/>
        <a:p>
          <a:r>
            <a:rPr lang="de-DE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Projekt grenzüberstreitende Ausbildung </a:t>
          </a:r>
          <a:r>
            <a:rPr lang="de-DE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GrAus</a:t>
          </a:r>
          <a:endParaRPr lang="de-DE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fr-FR" b="1" noProof="0" dirty="0" smtClean="0">
              <a:solidFill>
                <a:srgbClr val="C00000"/>
              </a:solidFill>
            </a:rPr>
            <a:t>Projet apprentissage transfrontalier AT</a:t>
          </a:r>
          <a:endParaRPr lang="fr-FR" b="1" noProof="0" dirty="0">
            <a:solidFill>
              <a:srgbClr val="C00000"/>
            </a:solidFill>
          </a:endParaRPr>
        </a:p>
      </dgm:t>
    </dgm:pt>
    <dgm:pt modelId="{A65D2AA4-BF89-4572-A33C-21C55AF7761C}" type="parTrans" cxnId="{64734390-A0EA-4BA2-BF9F-D9A59D9620EF}">
      <dgm:prSet/>
      <dgm:spPr/>
      <dgm:t>
        <a:bodyPr/>
        <a:lstStyle/>
        <a:p>
          <a:endParaRPr lang="de-DE"/>
        </a:p>
      </dgm:t>
    </dgm:pt>
    <dgm:pt modelId="{F1FAFE48-2F34-4C76-BE1C-67694C2077F0}" type="sibTrans" cxnId="{64734390-A0EA-4BA2-BF9F-D9A59D9620EF}">
      <dgm:prSet/>
      <dgm:spPr/>
      <dgm:t>
        <a:bodyPr/>
        <a:lstStyle/>
        <a:p>
          <a:endParaRPr lang="de-DE"/>
        </a:p>
      </dgm:t>
    </dgm:pt>
    <dgm:pt modelId="{36020715-EB9F-4C87-9BCD-3BED34E20470}" type="pres">
      <dgm:prSet presAssocID="{1BB25249-A3A6-4E27-8C77-02A57A62DF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1D6DF6A-759D-4B0F-A193-E22DB42B05FA}" type="pres">
      <dgm:prSet presAssocID="{DA461585-D261-4C4E-A9F7-5FBA27AB057B}" presName="vertOne" presStyleCnt="0"/>
      <dgm:spPr/>
    </dgm:pt>
    <dgm:pt modelId="{5D9B7850-D735-4D2E-B50C-088EA0484817}" type="pres">
      <dgm:prSet presAssocID="{DA461585-D261-4C4E-A9F7-5FBA27AB057B}" presName="txOne" presStyleLbl="node0" presStyleIdx="0" presStyleCnt="1" custLinFactNeighborX="82" custLinFactNeighborY="2027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618A93-275F-48FF-B6DA-1B628CF72066}" type="pres">
      <dgm:prSet presAssocID="{DA461585-D261-4C4E-A9F7-5FBA27AB057B}" presName="parTransOne" presStyleCnt="0"/>
      <dgm:spPr/>
    </dgm:pt>
    <dgm:pt modelId="{78AFCC44-C337-4ABE-A3A6-47FD37B85E4A}" type="pres">
      <dgm:prSet presAssocID="{DA461585-D261-4C4E-A9F7-5FBA27AB057B}" presName="horzOne" presStyleCnt="0"/>
      <dgm:spPr/>
    </dgm:pt>
    <dgm:pt modelId="{82509A4C-6C04-4005-9F4A-B73B525536D4}" type="pres">
      <dgm:prSet presAssocID="{41499455-86A5-4FE8-9878-A321C5A4810A}" presName="vertTwo" presStyleCnt="0"/>
      <dgm:spPr/>
    </dgm:pt>
    <dgm:pt modelId="{BAC3C956-66C4-49E9-BD23-65B5D29A190A}" type="pres">
      <dgm:prSet presAssocID="{41499455-86A5-4FE8-9878-A321C5A4810A}" presName="txTwo" presStyleLbl="node2" presStyleIdx="0" presStyleCnt="2" custLinFactNeighborX="1791" custLinFactNeighborY="-212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7C396F-3D4F-49A1-9153-1BDE779F735A}" type="pres">
      <dgm:prSet presAssocID="{41499455-86A5-4FE8-9878-A321C5A4810A}" presName="parTransTwo" presStyleCnt="0"/>
      <dgm:spPr/>
    </dgm:pt>
    <dgm:pt modelId="{1B4775C7-1A8F-424C-AD28-5DF5CA60EC7A}" type="pres">
      <dgm:prSet presAssocID="{41499455-86A5-4FE8-9878-A321C5A4810A}" presName="horzTwo" presStyleCnt="0"/>
      <dgm:spPr/>
    </dgm:pt>
    <dgm:pt modelId="{A4378868-F097-4402-85E7-7321F73ABDD7}" type="pres">
      <dgm:prSet presAssocID="{A55C1E2C-14B3-4EA8-9DA5-49605E06885D}" presName="vertThree" presStyleCnt="0"/>
      <dgm:spPr/>
    </dgm:pt>
    <dgm:pt modelId="{CAE77235-9642-406E-8581-CA7B4268A426}" type="pres">
      <dgm:prSet presAssocID="{A55C1E2C-14B3-4EA8-9DA5-49605E06885D}" presName="txThree" presStyleLbl="node3" presStyleIdx="0" presStyleCnt="3" custLinFactNeighborX="3658" custLinFactNeighborY="215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CF76C11-136C-4659-B191-3A9FB0E01B74}" type="pres">
      <dgm:prSet presAssocID="{A55C1E2C-14B3-4EA8-9DA5-49605E06885D}" presName="horzThree" presStyleCnt="0"/>
      <dgm:spPr/>
    </dgm:pt>
    <dgm:pt modelId="{4BDDF080-2566-44CE-9E38-3EB181515197}" type="pres">
      <dgm:prSet presAssocID="{2BA50EFE-E9CF-430E-9392-067A555B53F9}" presName="sibSpaceThree" presStyleCnt="0"/>
      <dgm:spPr/>
    </dgm:pt>
    <dgm:pt modelId="{F17FE627-9854-45D9-B57E-6FB67F459D5A}" type="pres">
      <dgm:prSet presAssocID="{11C9DCE0-AF69-4B5D-9B0D-2C1AC6CC336F}" presName="vertThree" presStyleCnt="0"/>
      <dgm:spPr/>
    </dgm:pt>
    <dgm:pt modelId="{F8F6A929-5614-4675-BC22-FDE6ED93B55C}" type="pres">
      <dgm:prSet presAssocID="{11C9DCE0-AF69-4B5D-9B0D-2C1AC6CC336F}" presName="txThree" presStyleLbl="node3" presStyleIdx="1" presStyleCnt="3" custLinFactNeighborX="2872" custLinFactNeighborY="215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755ECAD-FAA9-4C6F-BF46-3863F16F700E}" type="pres">
      <dgm:prSet presAssocID="{11C9DCE0-AF69-4B5D-9B0D-2C1AC6CC336F}" presName="horzThree" presStyleCnt="0"/>
      <dgm:spPr/>
    </dgm:pt>
    <dgm:pt modelId="{43706B2A-A7D8-4042-9442-89DDAA90385F}" type="pres">
      <dgm:prSet presAssocID="{6F68D55A-148D-4EC6-8F34-C30F38C37BD4}" presName="sibSpaceTwo" presStyleCnt="0"/>
      <dgm:spPr/>
    </dgm:pt>
    <dgm:pt modelId="{D0617FC5-FAB4-45EC-91F8-3D09A3479A6E}" type="pres">
      <dgm:prSet presAssocID="{74643221-D061-47F6-9BA3-B100FCFA217A}" presName="vertTwo" presStyleCnt="0"/>
      <dgm:spPr/>
    </dgm:pt>
    <dgm:pt modelId="{5A56752C-5A6B-4E3B-AADC-11B33F4ABB6E}" type="pres">
      <dgm:prSet presAssocID="{74643221-D061-47F6-9BA3-B100FCFA217A}" presName="txTwo" presStyleLbl="node2" presStyleIdx="1" presStyleCnt="2" custLinFactNeighborX="-387" custLinFactNeighborY="-2290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1AD45B-DF52-42F1-9728-D23B05825999}" type="pres">
      <dgm:prSet presAssocID="{74643221-D061-47F6-9BA3-B100FCFA217A}" presName="parTransTwo" presStyleCnt="0"/>
      <dgm:spPr/>
    </dgm:pt>
    <dgm:pt modelId="{8CFD080F-FA79-47F0-91BC-3C2A29CD7B65}" type="pres">
      <dgm:prSet presAssocID="{74643221-D061-47F6-9BA3-B100FCFA217A}" presName="horzTwo" presStyleCnt="0"/>
      <dgm:spPr/>
    </dgm:pt>
    <dgm:pt modelId="{D5B107FC-3BA6-4233-B566-F1AFBB856AD5}" type="pres">
      <dgm:prSet presAssocID="{53E95454-2975-40FB-A779-F9A41B5054DF}" presName="vertThree" presStyleCnt="0"/>
      <dgm:spPr/>
    </dgm:pt>
    <dgm:pt modelId="{9C1C60D2-0C83-4752-8CB5-9B15904E3CE3}" type="pres">
      <dgm:prSet presAssocID="{53E95454-2975-40FB-A779-F9A41B5054D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182226-8AA3-4649-9F2F-1520C101D88C}" type="pres">
      <dgm:prSet presAssocID="{53E95454-2975-40FB-A779-F9A41B5054DF}" presName="horzThree" presStyleCnt="0"/>
      <dgm:spPr/>
    </dgm:pt>
  </dgm:ptLst>
  <dgm:cxnLst>
    <dgm:cxn modelId="{614FCB32-BE8D-4E40-AE5E-8A43FE92263D}" srcId="{41499455-86A5-4FE8-9878-A321C5A4810A}" destId="{11C9DCE0-AF69-4B5D-9B0D-2C1AC6CC336F}" srcOrd="1" destOrd="0" parTransId="{B263A449-5142-4428-9EBC-744868CF8B29}" sibTransId="{C99EA15F-26AA-4836-8E02-8DDC29F5FF6E}"/>
    <dgm:cxn modelId="{F246029D-D93B-4E53-9536-99E31B4D57FF}" srcId="{DA461585-D261-4C4E-A9F7-5FBA27AB057B}" destId="{74643221-D061-47F6-9BA3-B100FCFA217A}" srcOrd="1" destOrd="0" parTransId="{583B8D58-8CF5-4E10-BF28-25C7C3B03182}" sibTransId="{62EA104A-1FED-411C-8CC6-E81E0DB668FA}"/>
    <dgm:cxn modelId="{8AD717D0-53E8-4882-9730-2B4231C7B411}" type="presOf" srcId="{74643221-D061-47F6-9BA3-B100FCFA217A}" destId="{5A56752C-5A6B-4E3B-AADC-11B33F4ABB6E}" srcOrd="0" destOrd="0" presId="urn:microsoft.com/office/officeart/2005/8/layout/hierarchy4"/>
    <dgm:cxn modelId="{BB03D6C6-1D4B-4D87-87D0-B9D0F1EF71FD}" type="presOf" srcId="{11C9DCE0-AF69-4B5D-9B0D-2C1AC6CC336F}" destId="{F8F6A929-5614-4675-BC22-FDE6ED93B55C}" srcOrd="0" destOrd="0" presId="urn:microsoft.com/office/officeart/2005/8/layout/hierarchy4"/>
    <dgm:cxn modelId="{C828A99A-7ED9-42CB-A29D-68977CDB7030}" type="presOf" srcId="{53E95454-2975-40FB-A779-F9A41B5054DF}" destId="{9C1C60D2-0C83-4752-8CB5-9B15904E3CE3}" srcOrd="0" destOrd="0" presId="urn:microsoft.com/office/officeart/2005/8/layout/hierarchy4"/>
    <dgm:cxn modelId="{D981C957-82E4-4EA7-83FE-5ECEE65C7A43}" srcId="{41499455-86A5-4FE8-9878-A321C5A4810A}" destId="{A55C1E2C-14B3-4EA8-9DA5-49605E06885D}" srcOrd="0" destOrd="0" parTransId="{787F39BE-EA0F-4779-B40D-9AA79E08EC76}" sibTransId="{2BA50EFE-E9CF-430E-9392-067A555B53F9}"/>
    <dgm:cxn modelId="{64734390-A0EA-4BA2-BF9F-D9A59D9620EF}" srcId="{74643221-D061-47F6-9BA3-B100FCFA217A}" destId="{53E95454-2975-40FB-A779-F9A41B5054DF}" srcOrd="0" destOrd="0" parTransId="{A65D2AA4-BF89-4572-A33C-21C55AF7761C}" sibTransId="{F1FAFE48-2F34-4C76-BE1C-67694C2077F0}"/>
    <dgm:cxn modelId="{3B246C85-8300-44E9-A0B2-AD28BE3E8029}" type="presOf" srcId="{41499455-86A5-4FE8-9878-A321C5A4810A}" destId="{BAC3C956-66C4-49E9-BD23-65B5D29A190A}" srcOrd="0" destOrd="0" presId="urn:microsoft.com/office/officeart/2005/8/layout/hierarchy4"/>
    <dgm:cxn modelId="{34FBE9CB-114F-41AF-ACC8-A7E8807D8355}" srcId="{DA461585-D261-4C4E-A9F7-5FBA27AB057B}" destId="{41499455-86A5-4FE8-9878-A321C5A4810A}" srcOrd="0" destOrd="0" parTransId="{A5AE4F37-DD38-4613-B86D-91760E36F3E3}" sibTransId="{6F68D55A-148D-4EC6-8F34-C30F38C37BD4}"/>
    <dgm:cxn modelId="{4DA136EA-2073-49AE-AFAD-24B4B8BA7006}" type="presOf" srcId="{DA461585-D261-4C4E-A9F7-5FBA27AB057B}" destId="{5D9B7850-D735-4D2E-B50C-088EA0484817}" srcOrd="0" destOrd="0" presId="urn:microsoft.com/office/officeart/2005/8/layout/hierarchy4"/>
    <dgm:cxn modelId="{D6476BA3-059D-48BE-BB00-B2841AC303F0}" type="presOf" srcId="{A55C1E2C-14B3-4EA8-9DA5-49605E06885D}" destId="{CAE77235-9642-406E-8581-CA7B4268A426}" srcOrd="0" destOrd="0" presId="urn:microsoft.com/office/officeart/2005/8/layout/hierarchy4"/>
    <dgm:cxn modelId="{260895A7-2507-4D4E-BB46-6B1ED7552EC0}" srcId="{1BB25249-A3A6-4E27-8C77-02A57A62DFB7}" destId="{DA461585-D261-4C4E-A9F7-5FBA27AB057B}" srcOrd="0" destOrd="0" parTransId="{C5AA343D-C870-488E-9B08-1450C76C6C25}" sibTransId="{28A34DE0-2435-405C-A29D-4B4BC89DBE66}"/>
    <dgm:cxn modelId="{921EE3CF-A0DF-4B16-AEBF-046011E78779}" type="presOf" srcId="{1BB25249-A3A6-4E27-8C77-02A57A62DFB7}" destId="{36020715-EB9F-4C87-9BCD-3BED34E20470}" srcOrd="0" destOrd="0" presId="urn:microsoft.com/office/officeart/2005/8/layout/hierarchy4"/>
    <dgm:cxn modelId="{2D7E78F1-AF17-40A6-A77E-339C3C5384CB}" type="presParOf" srcId="{36020715-EB9F-4C87-9BCD-3BED34E20470}" destId="{C1D6DF6A-759D-4B0F-A193-E22DB42B05FA}" srcOrd="0" destOrd="0" presId="urn:microsoft.com/office/officeart/2005/8/layout/hierarchy4"/>
    <dgm:cxn modelId="{DBB4A080-1AEA-41FB-BA67-046C4DA0C4F7}" type="presParOf" srcId="{C1D6DF6A-759D-4B0F-A193-E22DB42B05FA}" destId="{5D9B7850-D735-4D2E-B50C-088EA0484817}" srcOrd="0" destOrd="0" presId="urn:microsoft.com/office/officeart/2005/8/layout/hierarchy4"/>
    <dgm:cxn modelId="{748F2F8A-AA8B-459A-9A1D-6810FBC8358D}" type="presParOf" srcId="{C1D6DF6A-759D-4B0F-A193-E22DB42B05FA}" destId="{67618A93-275F-48FF-B6DA-1B628CF72066}" srcOrd="1" destOrd="0" presId="urn:microsoft.com/office/officeart/2005/8/layout/hierarchy4"/>
    <dgm:cxn modelId="{C3EEBBE6-4AD8-49F5-8893-8D62B4746591}" type="presParOf" srcId="{C1D6DF6A-759D-4B0F-A193-E22DB42B05FA}" destId="{78AFCC44-C337-4ABE-A3A6-47FD37B85E4A}" srcOrd="2" destOrd="0" presId="urn:microsoft.com/office/officeart/2005/8/layout/hierarchy4"/>
    <dgm:cxn modelId="{77BBC4CF-3C30-44D1-B92E-6FAEED7B89F7}" type="presParOf" srcId="{78AFCC44-C337-4ABE-A3A6-47FD37B85E4A}" destId="{82509A4C-6C04-4005-9F4A-B73B525536D4}" srcOrd="0" destOrd="0" presId="urn:microsoft.com/office/officeart/2005/8/layout/hierarchy4"/>
    <dgm:cxn modelId="{2DF8F46A-9D0B-4FAF-87A2-AB0070380F1F}" type="presParOf" srcId="{82509A4C-6C04-4005-9F4A-B73B525536D4}" destId="{BAC3C956-66C4-49E9-BD23-65B5D29A190A}" srcOrd="0" destOrd="0" presId="urn:microsoft.com/office/officeart/2005/8/layout/hierarchy4"/>
    <dgm:cxn modelId="{853AD992-FD5F-4AFE-9FCB-E9A73A334AC3}" type="presParOf" srcId="{82509A4C-6C04-4005-9F4A-B73B525536D4}" destId="{FE7C396F-3D4F-49A1-9153-1BDE779F735A}" srcOrd="1" destOrd="0" presId="urn:microsoft.com/office/officeart/2005/8/layout/hierarchy4"/>
    <dgm:cxn modelId="{353D54B3-6A5A-4C01-90DB-A20B8EF07C29}" type="presParOf" srcId="{82509A4C-6C04-4005-9F4A-B73B525536D4}" destId="{1B4775C7-1A8F-424C-AD28-5DF5CA60EC7A}" srcOrd="2" destOrd="0" presId="urn:microsoft.com/office/officeart/2005/8/layout/hierarchy4"/>
    <dgm:cxn modelId="{22BA60DF-7A1E-4B00-B5F8-D80814424255}" type="presParOf" srcId="{1B4775C7-1A8F-424C-AD28-5DF5CA60EC7A}" destId="{A4378868-F097-4402-85E7-7321F73ABDD7}" srcOrd="0" destOrd="0" presId="urn:microsoft.com/office/officeart/2005/8/layout/hierarchy4"/>
    <dgm:cxn modelId="{940C48E6-B696-4485-A7EE-CFECA0358581}" type="presParOf" srcId="{A4378868-F097-4402-85E7-7321F73ABDD7}" destId="{CAE77235-9642-406E-8581-CA7B4268A426}" srcOrd="0" destOrd="0" presId="urn:microsoft.com/office/officeart/2005/8/layout/hierarchy4"/>
    <dgm:cxn modelId="{00C3E7FF-1F43-4013-9D25-7D81F0775F6A}" type="presParOf" srcId="{A4378868-F097-4402-85E7-7321F73ABDD7}" destId="{5CF76C11-136C-4659-B191-3A9FB0E01B74}" srcOrd="1" destOrd="0" presId="urn:microsoft.com/office/officeart/2005/8/layout/hierarchy4"/>
    <dgm:cxn modelId="{BC64B631-142E-4724-892A-148FA71D207B}" type="presParOf" srcId="{1B4775C7-1A8F-424C-AD28-5DF5CA60EC7A}" destId="{4BDDF080-2566-44CE-9E38-3EB181515197}" srcOrd="1" destOrd="0" presId="urn:microsoft.com/office/officeart/2005/8/layout/hierarchy4"/>
    <dgm:cxn modelId="{D89825C1-CE82-4190-B447-62D2585EDE8F}" type="presParOf" srcId="{1B4775C7-1A8F-424C-AD28-5DF5CA60EC7A}" destId="{F17FE627-9854-45D9-B57E-6FB67F459D5A}" srcOrd="2" destOrd="0" presId="urn:microsoft.com/office/officeart/2005/8/layout/hierarchy4"/>
    <dgm:cxn modelId="{8E18738F-F10B-4096-957A-44FEC10F07F9}" type="presParOf" srcId="{F17FE627-9854-45D9-B57E-6FB67F459D5A}" destId="{F8F6A929-5614-4675-BC22-FDE6ED93B55C}" srcOrd="0" destOrd="0" presId="urn:microsoft.com/office/officeart/2005/8/layout/hierarchy4"/>
    <dgm:cxn modelId="{CB146CC2-0042-4DA7-BD1C-C79735912541}" type="presParOf" srcId="{F17FE627-9854-45D9-B57E-6FB67F459D5A}" destId="{4755ECAD-FAA9-4C6F-BF46-3863F16F700E}" srcOrd="1" destOrd="0" presId="urn:microsoft.com/office/officeart/2005/8/layout/hierarchy4"/>
    <dgm:cxn modelId="{4D9350C6-3ACB-48F4-96A2-75741F5C09C7}" type="presParOf" srcId="{78AFCC44-C337-4ABE-A3A6-47FD37B85E4A}" destId="{43706B2A-A7D8-4042-9442-89DDAA90385F}" srcOrd="1" destOrd="0" presId="urn:microsoft.com/office/officeart/2005/8/layout/hierarchy4"/>
    <dgm:cxn modelId="{09D36B6E-E9B1-4300-A619-437799137296}" type="presParOf" srcId="{78AFCC44-C337-4ABE-A3A6-47FD37B85E4A}" destId="{D0617FC5-FAB4-45EC-91F8-3D09A3479A6E}" srcOrd="2" destOrd="0" presId="urn:microsoft.com/office/officeart/2005/8/layout/hierarchy4"/>
    <dgm:cxn modelId="{4DE41989-1E8D-4A51-8ECF-5D1FE6003B0D}" type="presParOf" srcId="{D0617FC5-FAB4-45EC-91F8-3D09A3479A6E}" destId="{5A56752C-5A6B-4E3B-AADC-11B33F4ABB6E}" srcOrd="0" destOrd="0" presId="urn:microsoft.com/office/officeart/2005/8/layout/hierarchy4"/>
    <dgm:cxn modelId="{27E77529-054A-4BFF-9BB2-0A898BD8BFC8}" type="presParOf" srcId="{D0617FC5-FAB4-45EC-91F8-3D09A3479A6E}" destId="{C21AD45B-DF52-42F1-9728-D23B05825999}" srcOrd="1" destOrd="0" presId="urn:microsoft.com/office/officeart/2005/8/layout/hierarchy4"/>
    <dgm:cxn modelId="{AA0081B7-C269-4AC8-A73D-2366685D2BF1}" type="presParOf" srcId="{D0617FC5-FAB4-45EC-91F8-3D09A3479A6E}" destId="{8CFD080F-FA79-47F0-91BC-3C2A29CD7B65}" srcOrd="2" destOrd="0" presId="urn:microsoft.com/office/officeart/2005/8/layout/hierarchy4"/>
    <dgm:cxn modelId="{0850CE45-A4D4-4884-B221-8FD5044142E6}" type="presParOf" srcId="{8CFD080F-FA79-47F0-91BC-3C2A29CD7B65}" destId="{D5B107FC-3BA6-4233-B566-F1AFBB856AD5}" srcOrd="0" destOrd="0" presId="urn:microsoft.com/office/officeart/2005/8/layout/hierarchy4"/>
    <dgm:cxn modelId="{A6EE8386-1883-40CA-B77B-99EA68DF8433}" type="presParOf" srcId="{D5B107FC-3BA6-4233-B566-F1AFBB856AD5}" destId="{9C1C60D2-0C83-4752-8CB5-9B15904E3CE3}" srcOrd="0" destOrd="0" presId="urn:microsoft.com/office/officeart/2005/8/layout/hierarchy4"/>
    <dgm:cxn modelId="{18D2AFDA-A2B3-4698-9596-70F16D703EEB}" type="presParOf" srcId="{D5B107FC-3BA6-4233-B566-F1AFBB856AD5}" destId="{C2182226-8AA3-4649-9F2F-1520C101D88C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781AC-E04E-4AD5-880D-FEF3646C0E7E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de-DE"/>
        </a:p>
      </dgm:t>
    </dgm:pt>
    <dgm:pt modelId="{A0F32C22-A856-47FB-873C-CCF6322DC6E2}">
      <dgm:prSet phldrT="[Text]" custT="1"/>
      <dgm:spPr>
        <a:solidFill>
          <a:srgbClr val="0099CC">
            <a:alpha val="50000"/>
          </a:srgbClr>
        </a:solidFill>
      </dgm:spPr>
      <dgm:t>
        <a:bodyPr/>
        <a:lstStyle/>
        <a:p>
          <a:pPr algn="ctr"/>
          <a:r>
            <a:rPr lang="de-DE" sz="1800" b="1" dirty="0" smtClean="0">
              <a:solidFill>
                <a:schemeClr val="tx1"/>
              </a:solidFill>
            </a:rPr>
            <a:t>Internationalisierung und  Exportorientierung</a:t>
          </a:r>
        </a:p>
        <a:p>
          <a:pPr algn="ctr"/>
          <a:r>
            <a:rPr lang="fr-FR" sz="1800" b="1" noProof="0" dirty="0" smtClean="0">
              <a:solidFill>
                <a:srgbClr val="C00000"/>
              </a:solidFill>
            </a:rPr>
            <a:t>Internationalisation et orientation vers l‘exportation </a:t>
          </a:r>
          <a:endParaRPr lang="fr-FR" sz="1800" b="1" noProof="0" dirty="0">
            <a:solidFill>
              <a:srgbClr val="C00000"/>
            </a:solidFill>
          </a:endParaRPr>
        </a:p>
      </dgm:t>
    </dgm:pt>
    <dgm:pt modelId="{90214FFC-7B2D-4FE0-B2D0-C5BF833ACA1B}" type="parTrans" cxnId="{9B311469-BBAD-41FF-AC57-5053D79046FC}">
      <dgm:prSet/>
      <dgm:spPr/>
      <dgm:t>
        <a:bodyPr/>
        <a:lstStyle/>
        <a:p>
          <a:endParaRPr lang="de-DE"/>
        </a:p>
      </dgm:t>
    </dgm:pt>
    <dgm:pt modelId="{ADA9FEA7-30D2-4FB9-B41B-F3C58C2C3E0C}" type="sibTrans" cxnId="{9B311469-BBAD-41FF-AC57-5053D79046FC}">
      <dgm:prSet/>
      <dgm:spPr/>
      <dgm:t>
        <a:bodyPr/>
        <a:lstStyle/>
        <a:p>
          <a:endParaRPr lang="de-DE"/>
        </a:p>
      </dgm:t>
    </dgm:pt>
    <dgm:pt modelId="{F8A33A87-EAE6-4723-A8B2-1335B2DCBBA4}">
      <dgm:prSet phldrT="[Text]" custT="1"/>
      <dgm:spPr>
        <a:solidFill>
          <a:srgbClr val="0099CC">
            <a:alpha val="50000"/>
          </a:srgbClr>
        </a:solidFill>
      </dgm:spPr>
      <dgm:t>
        <a:bodyPr/>
        <a:lstStyle/>
        <a:p>
          <a:pPr marL="361950" indent="0" algn="ctr"/>
          <a:r>
            <a:rPr lang="de-DE" sz="1600" b="1" dirty="0" smtClean="0">
              <a:solidFill>
                <a:schemeClr val="tx1"/>
              </a:solidFill>
            </a:rPr>
            <a:t>	</a:t>
          </a:r>
        </a:p>
        <a:p>
          <a:pPr marL="361950" indent="0" algn="ctr"/>
          <a:r>
            <a:rPr lang="de-DE" sz="1600" b="1" dirty="0" smtClean="0">
              <a:solidFill>
                <a:schemeClr val="tx1"/>
              </a:solidFill>
            </a:rPr>
            <a:t>Herausforderung an Unternehmen und Personal steigen</a:t>
          </a:r>
        </a:p>
        <a:p>
          <a:pPr marL="542925" indent="-447675" algn="ctr"/>
          <a:r>
            <a:rPr lang="fr-FR" sz="1600" b="1" noProof="0" dirty="0" smtClean="0">
              <a:solidFill>
                <a:srgbClr val="C00000"/>
              </a:solidFill>
            </a:rPr>
            <a:t>	Les entreprises et les personnels font face à des enjeux croissants</a:t>
          </a:r>
        </a:p>
        <a:p>
          <a:pPr algn="l"/>
          <a:endParaRPr lang="de-DE" sz="1300" dirty="0"/>
        </a:p>
      </dgm:t>
    </dgm:pt>
    <dgm:pt modelId="{02C35398-F291-4425-8D93-4CE07A6A2C9C}" type="parTrans" cxnId="{44765802-7CE6-4859-BA66-5C561EC4CCE5}">
      <dgm:prSet/>
      <dgm:spPr/>
      <dgm:t>
        <a:bodyPr/>
        <a:lstStyle/>
        <a:p>
          <a:endParaRPr lang="de-DE"/>
        </a:p>
      </dgm:t>
    </dgm:pt>
    <dgm:pt modelId="{A7BA43D8-01CD-48A5-8851-6AE593039EE4}" type="sibTrans" cxnId="{44765802-7CE6-4859-BA66-5C561EC4CCE5}">
      <dgm:prSet/>
      <dgm:spPr/>
      <dgm:t>
        <a:bodyPr/>
        <a:lstStyle/>
        <a:p>
          <a:endParaRPr lang="de-DE"/>
        </a:p>
      </dgm:t>
    </dgm:pt>
    <dgm:pt modelId="{01B9C82D-DE5D-49DA-89F8-B99B817F7902}">
      <dgm:prSet phldrT="[Text]"/>
      <dgm:spPr>
        <a:solidFill>
          <a:srgbClr val="0099CC">
            <a:alpha val="50000"/>
          </a:srgbClr>
        </a:solidFill>
      </dgm:spPr>
      <dgm:t>
        <a:bodyPr/>
        <a:lstStyle/>
        <a:p>
          <a:pPr algn="ctr"/>
          <a:r>
            <a:rPr lang="de-DE" b="1" dirty="0" smtClean="0">
              <a:solidFill>
                <a:schemeClr val="tx1"/>
              </a:solidFill>
            </a:rPr>
            <a:t>Qualifizierung frühzeitig und kontinuierlich </a:t>
          </a:r>
        </a:p>
        <a:p>
          <a:pPr algn="ctr"/>
          <a:r>
            <a:rPr lang="fr-FR" b="1" noProof="0" dirty="0" smtClean="0">
              <a:solidFill>
                <a:srgbClr val="C00000"/>
              </a:solidFill>
            </a:rPr>
            <a:t>Qualification suffisamment tôt et continue</a:t>
          </a:r>
          <a:endParaRPr lang="fr-FR" b="1" noProof="0" dirty="0">
            <a:solidFill>
              <a:srgbClr val="C00000"/>
            </a:solidFill>
          </a:endParaRPr>
        </a:p>
      </dgm:t>
    </dgm:pt>
    <dgm:pt modelId="{91E32526-46CC-4D88-8F41-8A27BE7A4978}" type="parTrans" cxnId="{08B9B4BF-0520-41AD-9D2C-4DBC38221F16}">
      <dgm:prSet/>
      <dgm:spPr/>
      <dgm:t>
        <a:bodyPr/>
        <a:lstStyle/>
        <a:p>
          <a:endParaRPr lang="de-DE"/>
        </a:p>
      </dgm:t>
    </dgm:pt>
    <dgm:pt modelId="{96D804F3-433B-499C-9878-90B7D6BE1FF7}" type="sibTrans" cxnId="{08B9B4BF-0520-41AD-9D2C-4DBC38221F16}">
      <dgm:prSet/>
      <dgm:spPr/>
      <dgm:t>
        <a:bodyPr/>
        <a:lstStyle/>
        <a:p>
          <a:endParaRPr lang="de-DE"/>
        </a:p>
      </dgm:t>
    </dgm:pt>
    <dgm:pt modelId="{78DC09FE-957D-4D25-97AC-999841B5BF18}" type="pres">
      <dgm:prSet presAssocID="{B62781AC-E04E-4AD5-880D-FEF3646C0E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564A4A2-5EE8-48AD-A91A-A1E4560D87F9}" type="pres">
      <dgm:prSet presAssocID="{B62781AC-E04E-4AD5-880D-FEF3646C0E7E}" presName="dummyMaxCanvas" presStyleCnt="0">
        <dgm:presLayoutVars/>
      </dgm:prSet>
      <dgm:spPr/>
    </dgm:pt>
    <dgm:pt modelId="{22D5FDB6-1937-41A0-AFFC-6315225CBC02}" type="pres">
      <dgm:prSet presAssocID="{B62781AC-E04E-4AD5-880D-FEF3646C0E7E}" presName="ThreeNodes_1" presStyleLbl="node1" presStyleIdx="0" presStyleCnt="3" custAng="0" custScaleX="104760" custLinFactNeighborX="457" custLinFactNeighborY="22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E6A0F4-EED9-426B-9CA5-C64E1B58BD2D}" type="pres">
      <dgm:prSet presAssocID="{B62781AC-E04E-4AD5-880D-FEF3646C0E7E}" presName="ThreeNodes_2" presStyleLbl="node1" presStyleIdx="1" presStyleCnt="3" custScaleX="103294" custLinFactNeighborX="2294" custLinFactNeighborY="14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DA6D21-B4CC-4270-8912-899D17AE8F3F}" type="pres">
      <dgm:prSet presAssocID="{B62781AC-E04E-4AD5-880D-FEF3646C0E7E}" presName="ThreeNodes_3" presStyleLbl="node1" presStyleIdx="2" presStyleCnt="3" custLinFactNeighborX="2265" custLinFactNeighborY="-16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E91D26-93D0-4D1B-8135-41DE221481F9}" type="pres">
      <dgm:prSet presAssocID="{B62781AC-E04E-4AD5-880D-FEF3646C0E7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37E487-B00F-4857-A439-4C9365182DF8}" type="pres">
      <dgm:prSet presAssocID="{B62781AC-E04E-4AD5-880D-FEF3646C0E7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E02D89-F32A-4128-806D-015DA63B5267}" type="pres">
      <dgm:prSet presAssocID="{B62781AC-E04E-4AD5-880D-FEF3646C0E7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C59228-D232-4772-AB34-671A49457E3A}" type="pres">
      <dgm:prSet presAssocID="{B62781AC-E04E-4AD5-880D-FEF3646C0E7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1766F6-B14E-4ECE-9F24-076A34469664}" type="pres">
      <dgm:prSet presAssocID="{B62781AC-E04E-4AD5-880D-FEF3646C0E7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478AF0-750A-4D21-A4C7-87286D2E79C8}" type="presOf" srcId="{F8A33A87-EAE6-4723-A8B2-1335B2DCBBA4}" destId="{A1C59228-D232-4772-AB34-671A49457E3A}" srcOrd="1" destOrd="0" presId="urn:microsoft.com/office/officeart/2005/8/layout/vProcess5"/>
    <dgm:cxn modelId="{D7576171-2474-4802-937F-BB6C2E4AE544}" type="presOf" srcId="{F8A33A87-EAE6-4723-A8B2-1335B2DCBBA4}" destId="{F5E6A0F4-EED9-426B-9CA5-C64E1B58BD2D}" srcOrd="0" destOrd="0" presId="urn:microsoft.com/office/officeart/2005/8/layout/vProcess5"/>
    <dgm:cxn modelId="{9B311469-BBAD-41FF-AC57-5053D79046FC}" srcId="{B62781AC-E04E-4AD5-880D-FEF3646C0E7E}" destId="{A0F32C22-A856-47FB-873C-CCF6322DC6E2}" srcOrd="0" destOrd="0" parTransId="{90214FFC-7B2D-4FE0-B2D0-C5BF833ACA1B}" sibTransId="{ADA9FEA7-30D2-4FB9-B41B-F3C58C2C3E0C}"/>
    <dgm:cxn modelId="{DBA12D86-2F86-451C-BC32-6B0A8F70CCF0}" type="presOf" srcId="{01B9C82D-DE5D-49DA-89F8-B99B817F7902}" destId="{0BDA6D21-B4CC-4270-8912-899D17AE8F3F}" srcOrd="0" destOrd="0" presId="urn:microsoft.com/office/officeart/2005/8/layout/vProcess5"/>
    <dgm:cxn modelId="{44765802-7CE6-4859-BA66-5C561EC4CCE5}" srcId="{B62781AC-E04E-4AD5-880D-FEF3646C0E7E}" destId="{F8A33A87-EAE6-4723-A8B2-1335B2DCBBA4}" srcOrd="1" destOrd="0" parTransId="{02C35398-F291-4425-8D93-4CE07A6A2C9C}" sibTransId="{A7BA43D8-01CD-48A5-8851-6AE593039EE4}"/>
    <dgm:cxn modelId="{52507548-899C-421E-A887-06BC235E44AC}" type="presOf" srcId="{A7BA43D8-01CD-48A5-8851-6AE593039EE4}" destId="{2237E487-B00F-4857-A439-4C9365182DF8}" srcOrd="0" destOrd="0" presId="urn:microsoft.com/office/officeart/2005/8/layout/vProcess5"/>
    <dgm:cxn modelId="{FA559500-5C7E-4BF2-9BF1-A0AD008E5106}" type="presOf" srcId="{A0F32C22-A856-47FB-873C-CCF6322DC6E2}" destId="{22D5FDB6-1937-41A0-AFFC-6315225CBC02}" srcOrd="0" destOrd="0" presId="urn:microsoft.com/office/officeart/2005/8/layout/vProcess5"/>
    <dgm:cxn modelId="{CB947F11-4444-4C87-96C8-288CE549A960}" type="presOf" srcId="{B62781AC-E04E-4AD5-880D-FEF3646C0E7E}" destId="{78DC09FE-957D-4D25-97AC-999841B5BF18}" srcOrd="0" destOrd="0" presId="urn:microsoft.com/office/officeart/2005/8/layout/vProcess5"/>
    <dgm:cxn modelId="{D593E736-38EE-4083-9C5C-52DBE0470A35}" type="presOf" srcId="{01B9C82D-DE5D-49DA-89F8-B99B817F7902}" destId="{A91766F6-B14E-4ECE-9F24-076A34469664}" srcOrd="1" destOrd="0" presId="urn:microsoft.com/office/officeart/2005/8/layout/vProcess5"/>
    <dgm:cxn modelId="{DC07458D-9C4E-4274-90C1-279F65AE5DE6}" type="presOf" srcId="{A0F32C22-A856-47FB-873C-CCF6322DC6E2}" destId="{BBE02D89-F32A-4128-806D-015DA63B5267}" srcOrd="1" destOrd="0" presId="urn:microsoft.com/office/officeart/2005/8/layout/vProcess5"/>
    <dgm:cxn modelId="{08B9B4BF-0520-41AD-9D2C-4DBC38221F16}" srcId="{B62781AC-E04E-4AD5-880D-FEF3646C0E7E}" destId="{01B9C82D-DE5D-49DA-89F8-B99B817F7902}" srcOrd="2" destOrd="0" parTransId="{91E32526-46CC-4D88-8F41-8A27BE7A4978}" sibTransId="{96D804F3-433B-499C-9878-90B7D6BE1FF7}"/>
    <dgm:cxn modelId="{AAB82685-158D-4B98-BFC6-D5B050676960}" type="presOf" srcId="{ADA9FEA7-30D2-4FB9-B41B-F3C58C2C3E0C}" destId="{4CE91D26-93D0-4D1B-8135-41DE221481F9}" srcOrd="0" destOrd="0" presId="urn:microsoft.com/office/officeart/2005/8/layout/vProcess5"/>
    <dgm:cxn modelId="{67E1E0EA-371D-4AC6-A8E9-29520B3D02C9}" type="presParOf" srcId="{78DC09FE-957D-4D25-97AC-999841B5BF18}" destId="{7564A4A2-5EE8-48AD-A91A-A1E4560D87F9}" srcOrd="0" destOrd="0" presId="urn:microsoft.com/office/officeart/2005/8/layout/vProcess5"/>
    <dgm:cxn modelId="{353199B8-99CA-4526-91F0-49B7784291A6}" type="presParOf" srcId="{78DC09FE-957D-4D25-97AC-999841B5BF18}" destId="{22D5FDB6-1937-41A0-AFFC-6315225CBC02}" srcOrd="1" destOrd="0" presId="urn:microsoft.com/office/officeart/2005/8/layout/vProcess5"/>
    <dgm:cxn modelId="{3AC33E9E-5C03-4E7E-A257-B40AE7EC7B2F}" type="presParOf" srcId="{78DC09FE-957D-4D25-97AC-999841B5BF18}" destId="{F5E6A0F4-EED9-426B-9CA5-C64E1B58BD2D}" srcOrd="2" destOrd="0" presId="urn:microsoft.com/office/officeart/2005/8/layout/vProcess5"/>
    <dgm:cxn modelId="{12A6FA43-507E-4291-9CB9-D2225DF7EAA5}" type="presParOf" srcId="{78DC09FE-957D-4D25-97AC-999841B5BF18}" destId="{0BDA6D21-B4CC-4270-8912-899D17AE8F3F}" srcOrd="3" destOrd="0" presId="urn:microsoft.com/office/officeart/2005/8/layout/vProcess5"/>
    <dgm:cxn modelId="{BEB4557B-0253-4F2B-830D-CA3AA4BF9005}" type="presParOf" srcId="{78DC09FE-957D-4D25-97AC-999841B5BF18}" destId="{4CE91D26-93D0-4D1B-8135-41DE221481F9}" srcOrd="4" destOrd="0" presId="urn:microsoft.com/office/officeart/2005/8/layout/vProcess5"/>
    <dgm:cxn modelId="{FD1DC53F-DF21-4D05-9A30-23F6BB8CAF60}" type="presParOf" srcId="{78DC09FE-957D-4D25-97AC-999841B5BF18}" destId="{2237E487-B00F-4857-A439-4C9365182DF8}" srcOrd="5" destOrd="0" presId="urn:microsoft.com/office/officeart/2005/8/layout/vProcess5"/>
    <dgm:cxn modelId="{7AB52B94-3333-494B-82C3-74671BE7C143}" type="presParOf" srcId="{78DC09FE-957D-4D25-97AC-999841B5BF18}" destId="{BBE02D89-F32A-4128-806D-015DA63B5267}" srcOrd="6" destOrd="0" presId="urn:microsoft.com/office/officeart/2005/8/layout/vProcess5"/>
    <dgm:cxn modelId="{8A66D6EB-A807-4229-9A45-9E86300E4192}" type="presParOf" srcId="{78DC09FE-957D-4D25-97AC-999841B5BF18}" destId="{A1C59228-D232-4772-AB34-671A49457E3A}" srcOrd="7" destOrd="0" presId="urn:microsoft.com/office/officeart/2005/8/layout/vProcess5"/>
    <dgm:cxn modelId="{46B92994-BA68-4D11-80A7-55996712DAD7}" type="presParOf" srcId="{78DC09FE-957D-4D25-97AC-999841B5BF18}" destId="{A91766F6-B14E-4ECE-9F24-076A344696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7BB08-5FAD-4F47-80E1-478D218ABED3}" type="doc">
      <dgm:prSet loTypeId="urn:microsoft.com/office/officeart/2005/8/layout/hProcess9" loCatId="process" qsTypeId="urn:microsoft.com/office/officeart/2005/8/quickstyle/simple1#3" qsCatId="simple" csTypeId="urn:microsoft.com/office/officeart/2005/8/colors/accent1_2#3" csCatId="accent1" phldr="1"/>
      <dgm:spPr/>
    </dgm:pt>
    <dgm:pt modelId="{E5A45C4E-98BE-40E3-931E-3CCCF1E283D0}">
      <dgm:prSet phldrT="[Text]" custT="1"/>
      <dgm:spPr>
        <a:solidFill>
          <a:srgbClr val="0099CC">
            <a:alpha val="50000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1400" b="1" dirty="0" smtClean="0">
              <a:solidFill>
                <a:schemeClr val="tx1"/>
              </a:solidFill>
            </a:rPr>
            <a:t>08/09/2008 Vereinbarung Pilotphase ED Strasbourg-</a:t>
          </a:r>
          <a:r>
            <a:rPr lang="de-DE" sz="1400" b="1" dirty="0" err="1" smtClean="0">
              <a:solidFill>
                <a:schemeClr val="tx1"/>
              </a:solidFill>
            </a:rPr>
            <a:t>Ortenau</a:t>
          </a:r>
          <a:endParaRPr lang="de-DE" sz="14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de-DE" sz="8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solidFill>
                <a:srgbClr val="C00000"/>
              </a:solidFill>
            </a:rPr>
            <a:t>8 Septembre 2008  accord sur une phase pilote pour un apprentissage transfrontalier ED Strasbourg-</a:t>
          </a:r>
          <a:r>
            <a:rPr lang="fr-FR" sz="1400" b="1" dirty="0" err="1" smtClean="0">
              <a:solidFill>
                <a:srgbClr val="C00000"/>
              </a:solidFill>
            </a:rPr>
            <a:t>Ortenau</a:t>
          </a:r>
          <a:endParaRPr lang="de-DE" sz="1400" b="1" dirty="0" smtClean="0">
            <a:solidFill>
              <a:srgbClr val="C00000"/>
            </a:solidFill>
          </a:endParaRPr>
        </a:p>
      </dgm:t>
    </dgm:pt>
    <dgm:pt modelId="{EFA8D47C-EB7A-4961-917B-59E05A1E64AF}" type="parTrans" cxnId="{0ECD286D-A720-4DE1-87E1-562955DC93B6}">
      <dgm:prSet/>
      <dgm:spPr/>
      <dgm:t>
        <a:bodyPr/>
        <a:lstStyle/>
        <a:p>
          <a:endParaRPr lang="de-DE"/>
        </a:p>
      </dgm:t>
    </dgm:pt>
    <dgm:pt modelId="{30814D09-4C52-4804-A9EF-3415B26D06AD}" type="sibTrans" cxnId="{0ECD286D-A720-4DE1-87E1-562955DC93B6}">
      <dgm:prSet/>
      <dgm:spPr/>
      <dgm:t>
        <a:bodyPr/>
        <a:lstStyle/>
        <a:p>
          <a:endParaRPr lang="de-DE"/>
        </a:p>
      </dgm:t>
    </dgm:pt>
    <dgm:pt modelId="{304D5D3A-6D9F-4A1C-9ED7-62EC8995015F}">
      <dgm:prSet phldrT="[Text]"/>
      <dgm:spPr>
        <a:solidFill>
          <a:srgbClr val="0099CC">
            <a:alpha val="50000"/>
          </a:srgbClr>
        </a:solidFill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Experimentation</a:t>
          </a:r>
          <a:endParaRPr lang="de-DE" b="1" dirty="0">
            <a:solidFill>
              <a:schemeClr val="tx1"/>
            </a:solidFill>
          </a:endParaRPr>
        </a:p>
      </dgm:t>
    </dgm:pt>
    <dgm:pt modelId="{04A2463E-3560-4902-BC88-3B159026DE9A}" type="parTrans" cxnId="{CC3F19C8-8C1C-4283-A52F-240089DB786C}">
      <dgm:prSet/>
      <dgm:spPr/>
      <dgm:t>
        <a:bodyPr/>
        <a:lstStyle/>
        <a:p>
          <a:endParaRPr lang="de-DE"/>
        </a:p>
      </dgm:t>
    </dgm:pt>
    <dgm:pt modelId="{70FEE3CF-A0EE-4C0D-A9BC-5D1477EF9E8A}" type="sibTrans" cxnId="{CC3F19C8-8C1C-4283-A52F-240089DB786C}">
      <dgm:prSet/>
      <dgm:spPr/>
      <dgm:t>
        <a:bodyPr/>
        <a:lstStyle/>
        <a:p>
          <a:endParaRPr lang="de-DE"/>
        </a:p>
      </dgm:t>
    </dgm:pt>
    <dgm:pt modelId="{C2268A3A-D3A0-4C62-A5C7-00F9DD690FE7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1400" b="1" dirty="0" smtClean="0">
              <a:solidFill>
                <a:schemeClr val="tx1"/>
              </a:solidFill>
            </a:rPr>
            <a:t>Status und Absicherung der Auszubildenden erst Januar 2011 geklärt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de-DE" sz="8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solidFill>
                <a:srgbClr val="C00000"/>
              </a:solidFill>
            </a:rPr>
            <a:t>La question de la couverture sociale a longtemps été floue et n´a été résolue qu´en janvier 2011</a:t>
          </a:r>
        </a:p>
      </dgm:t>
    </dgm:pt>
    <dgm:pt modelId="{35C13E0F-3541-42B1-80CB-7E854CBCB03E}" type="parTrans" cxnId="{EB4DE687-C74B-4AE6-B33E-E82A44A87DED}">
      <dgm:prSet/>
      <dgm:spPr/>
      <dgm:t>
        <a:bodyPr/>
        <a:lstStyle/>
        <a:p>
          <a:endParaRPr lang="de-DE"/>
        </a:p>
      </dgm:t>
    </dgm:pt>
    <dgm:pt modelId="{0DA7C946-3E88-41E3-B995-5CABBFFE4173}" type="sibTrans" cxnId="{EB4DE687-C74B-4AE6-B33E-E82A44A87DED}">
      <dgm:prSet/>
      <dgm:spPr/>
      <dgm:t>
        <a:bodyPr/>
        <a:lstStyle/>
        <a:p>
          <a:endParaRPr lang="de-DE"/>
        </a:p>
      </dgm:t>
    </dgm:pt>
    <dgm:pt modelId="{E372EFE6-D082-45AD-A988-3428D2870430}" type="pres">
      <dgm:prSet presAssocID="{8727BB08-5FAD-4F47-80E1-478D218ABED3}" presName="CompostProcess" presStyleCnt="0">
        <dgm:presLayoutVars>
          <dgm:dir/>
          <dgm:resizeHandles val="exact"/>
        </dgm:presLayoutVars>
      </dgm:prSet>
      <dgm:spPr/>
    </dgm:pt>
    <dgm:pt modelId="{5647D645-FC20-420F-91BC-D0A53073954A}" type="pres">
      <dgm:prSet presAssocID="{8727BB08-5FAD-4F47-80E1-478D218ABED3}" presName="arrow" presStyleLbl="bgShp" presStyleIdx="0" presStyleCnt="1" custLinFactNeighborX="2528" custLinFactNeighborY="-6780"/>
      <dgm:spPr/>
    </dgm:pt>
    <dgm:pt modelId="{7E293E33-9CDC-4647-A707-EBC942BD49D0}" type="pres">
      <dgm:prSet presAssocID="{8727BB08-5FAD-4F47-80E1-478D218ABED3}" presName="linearProcess" presStyleCnt="0"/>
      <dgm:spPr/>
    </dgm:pt>
    <dgm:pt modelId="{2F36A835-262E-47D0-9AD2-F242518DF537}" type="pres">
      <dgm:prSet presAssocID="{E5A45C4E-98BE-40E3-931E-3CCCF1E283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590D4-7F8B-4705-8C7C-2A9E4ECF00DC}" type="pres">
      <dgm:prSet presAssocID="{30814D09-4C52-4804-A9EF-3415B26D06AD}" presName="sibTrans" presStyleCnt="0"/>
      <dgm:spPr/>
    </dgm:pt>
    <dgm:pt modelId="{79DF2082-85FD-4B0B-AFED-FDFBFD547EA5}" type="pres">
      <dgm:prSet presAssocID="{304D5D3A-6D9F-4A1C-9ED7-62EC8995015F}" presName="textNode" presStyleLbl="node1" presStyleIdx="1" presStyleCnt="3" custLinFactNeighborX="18884" custLinFactNeighborY="12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23E800-DA39-4F7E-8E19-ED06E4CDD98E}" type="pres">
      <dgm:prSet presAssocID="{70FEE3CF-A0EE-4C0D-A9BC-5D1477EF9E8A}" presName="sibTrans" presStyleCnt="0"/>
      <dgm:spPr/>
    </dgm:pt>
    <dgm:pt modelId="{8D96CFB4-BC7C-45F5-9C66-21B661B1E1D0}" type="pres">
      <dgm:prSet presAssocID="{C2268A3A-D3A0-4C62-A5C7-00F9DD690FE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CD286D-A720-4DE1-87E1-562955DC93B6}" srcId="{8727BB08-5FAD-4F47-80E1-478D218ABED3}" destId="{E5A45C4E-98BE-40E3-931E-3CCCF1E283D0}" srcOrd="0" destOrd="0" parTransId="{EFA8D47C-EB7A-4961-917B-59E05A1E64AF}" sibTransId="{30814D09-4C52-4804-A9EF-3415B26D06AD}"/>
    <dgm:cxn modelId="{EB4DE687-C74B-4AE6-B33E-E82A44A87DED}" srcId="{8727BB08-5FAD-4F47-80E1-478D218ABED3}" destId="{C2268A3A-D3A0-4C62-A5C7-00F9DD690FE7}" srcOrd="2" destOrd="0" parTransId="{35C13E0F-3541-42B1-80CB-7E854CBCB03E}" sibTransId="{0DA7C946-3E88-41E3-B995-5CABBFFE4173}"/>
    <dgm:cxn modelId="{37C9B3D0-0B35-4808-8BB8-4AF54835D90D}" type="presOf" srcId="{304D5D3A-6D9F-4A1C-9ED7-62EC8995015F}" destId="{79DF2082-85FD-4B0B-AFED-FDFBFD547EA5}" srcOrd="0" destOrd="0" presId="urn:microsoft.com/office/officeart/2005/8/layout/hProcess9"/>
    <dgm:cxn modelId="{DFD78A23-ADBC-4906-BAFB-5D3CA41782A1}" type="presOf" srcId="{E5A45C4E-98BE-40E3-931E-3CCCF1E283D0}" destId="{2F36A835-262E-47D0-9AD2-F242518DF537}" srcOrd="0" destOrd="0" presId="urn:microsoft.com/office/officeart/2005/8/layout/hProcess9"/>
    <dgm:cxn modelId="{CC3F19C8-8C1C-4283-A52F-240089DB786C}" srcId="{8727BB08-5FAD-4F47-80E1-478D218ABED3}" destId="{304D5D3A-6D9F-4A1C-9ED7-62EC8995015F}" srcOrd="1" destOrd="0" parTransId="{04A2463E-3560-4902-BC88-3B159026DE9A}" sibTransId="{70FEE3CF-A0EE-4C0D-A9BC-5D1477EF9E8A}"/>
    <dgm:cxn modelId="{FF07ACF8-656A-4102-8039-6E44E95542F9}" type="presOf" srcId="{8727BB08-5FAD-4F47-80E1-478D218ABED3}" destId="{E372EFE6-D082-45AD-A988-3428D2870430}" srcOrd="0" destOrd="0" presId="urn:microsoft.com/office/officeart/2005/8/layout/hProcess9"/>
    <dgm:cxn modelId="{49E46CBF-9D8C-47C6-8BE4-1DBF3A4C233D}" type="presOf" srcId="{C2268A3A-D3A0-4C62-A5C7-00F9DD690FE7}" destId="{8D96CFB4-BC7C-45F5-9C66-21B661B1E1D0}" srcOrd="0" destOrd="0" presId="urn:microsoft.com/office/officeart/2005/8/layout/hProcess9"/>
    <dgm:cxn modelId="{2630723A-CD7B-455B-9F3B-D7473521CD4D}" type="presParOf" srcId="{E372EFE6-D082-45AD-A988-3428D2870430}" destId="{5647D645-FC20-420F-91BC-D0A53073954A}" srcOrd="0" destOrd="0" presId="urn:microsoft.com/office/officeart/2005/8/layout/hProcess9"/>
    <dgm:cxn modelId="{51134A72-9C93-4415-80FF-73932426108B}" type="presParOf" srcId="{E372EFE6-D082-45AD-A988-3428D2870430}" destId="{7E293E33-9CDC-4647-A707-EBC942BD49D0}" srcOrd="1" destOrd="0" presId="urn:microsoft.com/office/officeart/2005/8/layout/hProcess9"/>
    <dgm:cxn modelId="{DB877134-AC00-4429-9752-FF82F15D637E}" type="presParOf" srcId="{7E293E33-9CDC-4647-A707-EBC942BD49D0}" destId="{2F36A835-262E-47D0-9AD2-F242518DF537}" srcOrd="0" destOrd="0" presId="urn:microsoft.com/office/officeart/2005/8/layout/hProcess9"/>
    <dgm:cxn modelId="{03651CDF-7513-44DE-821F-6EC41D13E87D}" type="presParOf" srcId="{7E293E33-9CDC-4647-A707-EBC942BD49D0}" destId="{20F590D4-7F8B-4705-8C7C-2A9E4ECF00DC}" srcOrd="1" destOrd="0" presId="urn:microsoft.com/office/officeart/2005/8/layout/hProcess9"/>
    <dgm:cxn modelId="{43779039-2754-40DC-93AC-9EEF377662E3}" type="presParOf" srcId="{7E293E33-9CDC-4647-A707-EBC942BD49D0}" destId="{79DF2082-85FD-4B0B-AFED-FDFBFD547EA5}" srcOrd="2" destOrd="0" presId="urn:microsoft.com/office/officeart/2005/8/layout/hProcess9"/>
    <dgm:cxn modelId="{C7A031E4-F0ED-4A56-8E09-54F54E0AFA4E}" type="presParOf" srcId="{7E293E33-9CDC-4647-A707-EBC942BD49D0}" destId="{7723E800-DA39-4F7E-8E19-ED06E4CDD98E}" srcOrd="3" destOrd="0" presId="urn:microsoft.com/office/officeart/2005/8/layout/hProcess9"/>
    <dgm:cxn modelId="{0F96494E-BB16-4A7A-8F19-2AEA5441E203}" type="presParOf" srcId="{7E293E33-9CDC-4647-A707-EBC942BD49D0}" destId="{8D96CFB4-BC7C-45F5-9C66-21B661B1E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EC49C8-4FE3-44A8-86B4-E5580BE0BA87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6DFED7D7-0791-4A24-8967-3B8FCBDEA2B6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500" b="1" dirty="0" smtClean="0">
              <a:solidFill>
                <a:schemeClr val="tx1"/>
              </a:solidFill>
            </a:rPr>
            <a:t>1. Ab Mai 2013</a:t>
          </a:r>
          <a:endParaRPr lang="fr-FR" sz="1500" b="1" noProof="0" dirty="0" smtClean="0">
            <a:solidFill>
              <a:srgbClr val="C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500" b="1" dirty="0" smtClean="0">
              <a:solidFill>
                <a:schemeClr val="tx1"/>
              </a:solidFill>
            </a:rPr>
            <a:t>Vorbereitende Treffen</a:t>
          </a:r>
          <a:endParaRPr lang="fr-FR" sz="1500" b="1" noProof="0" dirty="0" smtClean="0">
            <a:solidFill>
              <a:srgbClr val="C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500" b="1" dirty="0" smtClean="0">
              <a:solidFill>
                <a:schemeClr val="tx1"/>
              </a:solidFill>
            </a:rPr>
            <a:t>Auftrag an den EA BB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de-DE" sz="8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A partir de Mai 2013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Rencontres préparatoires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Mandat au GE FP</a:t>
          </a:r>
        </a:p>
      </dgm:t>
    </dgm:pt>
    <dgm:pt modelId="{F42CF039-6535-4D2B-A188-7AFCBFF18577}" type="parTrans" cxnId="{A4887EDB-6130-4C0A-8D8F-91A1E09DF11A}">
      <dgm:prSet/>
      <dgm:spPr/>
      <dgm:t>
        <a:bodyPr/>
        <a:lstStyle/>
        <a:p>
          <a:endParaRPr lang="de-DE"/>
        </a:p>
      </dgm:t>
    </dgm:pt>
    <dgm:pt modelId="{2AD485CA-FFC3-4711-A9BF-2C640E3932D5}" type="sibTrans" cxnId="{A4887EDB-6130-4C0A-8D8F-91A1E09DF11A}">
      <dgm:prSet/>
      <dgm:spPr/>
      <dgm:t>
        <a:bodyPr/>
        <a:lstStyle/>
        <a:p>
          <a:endParaRPr lang="de-DE"/>
        </a:p>
      </dgm:t>
    </dgm:pt>
    <dgm:pt modelId="{29BAD0B7-0A98-4C64-8702-7B53305FAC63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500" b="1" dirty="0" smtClean="0">
              <a:solidFill>
                <a:schemeClr val="tx1"/>
              </a:solidFill>
            </a:rPr>
            <a:t>2. 12. September 2013 Unterzeichnung Rahmenabkommen </a:t>
          </a:r>
          <a:r>
            <a:rPr lang="de-DE" sz="1500" b="1" dirty="0" err="1" smtClean="0">
              <a:solidFill>
                <a:schemeClr val="tx1"/>
              </a:solidFill>
            </a:rPr>
            <a:t>GrAus</a:t>
          </a:r>
          <a:endParaRPr lang="de-DE" sz="15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800" b="1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12 Septembre 2013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Signature de l´accord-cadre AT</a:t>
          </a:r>
        </a:p>
      </dgm:t>
    </dgm:pt>
    <dgm:pt modelId="{59A6528E-B4D5-4FBC-9D88-179603ADD033}" type="parTrans" cxnId="{90E9CA11-6347-44F7-B3E0-AD65A885A14C}">
      <dgm:prSet/>
      <dgm:spPr/>
      <dgm:t>
        <a:bodyPr/>
        <a:lstStyle/>
        <a:p>
          <a:endParaRPr lang="de-DE"/>
        </a:p>
      </dgm:t>
    </dgm:pt>
    <dgm:pt modelId="{7C5CC031-A71F-4DB5-B45D-15C7F197C2A6}" type="sibTrans" cxnId="{90E9CA11-6347-44F7-B3E0-AD65A885A14C}">
      <dgm:prSet/>
      <dgm:spPr/>
      <dgm:t>
        <a:bodyPr/>
        <a:lstStyle/>
        <a:p>
          <a:endParaRPr lang="de-DE"/>
        </a:p>
      </dgm:t>
    </dgm:pt>
    <dgm:pt modelId="{DA168FF6-63CC-4C3A-AAA2-9DEABA6B4118}">
      <dgm:prSet phldrT="[Text]" custT="1"/>
      <dgm:spPr>
        <a:solidFill>
          <a:srgbClr val="0099CC">
            <a:alpha val="50000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400" b="1" dirty="0" smtClean="0">
              <a:solidFill>
                <a:schemeClr val="tx1"/>
              </a:solidFill>
            </a:rPr>
            <a:t>3. Ab 11. Sept.2013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400" b="1" dirty="0" smtClean="0">
              <a:solidFill>
                <a:schemeClr val="tx1"/>
              </a:solidFill>
            </a:rPr>
            <a:t>Umsetzung durch die PG </a:t>
          </a:r>
          <a:r>
            <a:rPr lang="de-DE" sz="1400" b="1" dirty="0" err="1" smtClean="0">
              <a:solidFill>
                <a:schemeClr val="tx1"/>
              </a:solidFill>
            </a:rPr>
            <a:t>GrAus</a:t>
          </a:r>
          <a:r>
            <a:rPr lang="de-DE" sz="1400" b="1" dirty="0" smtClean="0">
              <a:solidFill>
                <a:schemeClr val="tx1"/>
              </a:solidFill>
            </a:rPr>
            <a:t> und das TT </a:t>
          </a:r>
          <a:r>
            <a:rPr lang="de-DE" sz="1400" b="1" dirty="0" err="1" smtClean="0">
              <a:solidFill>
                <a:schemeClr val="tx1"/>
              </a:solidFill>
            </a:rPr>
            <a:t>GrAus</a:t>
          </a:r>
          <a:endParaRPr lang="de-DE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de-DE" sz="8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A partir du 11 Septembre 2013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500" b="1" noProof="0" dirty="0" smtClean="0">
              <a:solidFill>
                <a:srgbClr val="C00000"/>
              </a:solidFill>
            </a:rPr>
            <a:t>Application par le GP AT et l‘ET AT</a:t>
          </a:r>
          <a:endParaRPr lang="fr-FR" sz="1500" b="1" noProof="0" dirty="0">
            <a:solidFill>
              <a:srgbClr val="C00000"/>
            </a:solidFill>
          </a:endParaRPr>
        </a:p>
      </dgm:t>
    </dgm:pt>
    <dgm:pt modelId="{F64C5A66-491F-4A1E-9631-07953FD7E755}" type="parTrans" cxnId="{3DB0814F-C936-42F8-A332-9F4C724A04A1}">
      <dgm:prSet/>
      <dgm:spPr/>
      <dgm:t>
        <a:bodyPr/>
        <a:lstStyle/>
        <a:p>
          <a:endParaRPr lang="de-DE"/>
        </a:p>
      </dgm:t>
    </dgm:pt>
    <dgm:pt modelId="{E0C93CB2-C615-4C84-9A8C-747FF6C32E63}" type="sibTrans" cxnId="{3DB0814F-C936-42F8-A332-9F4C724A04A1}">
      <dgm:prSet/>
      <dgm:spPr/>
      <dgm:t>
        <a:bodyPr/>
        <a:lstStyle/>
        <a:p>
          <a:endParaRPr lang="de-DE"/>
        </a:p>
      </dgm:t>
    </dgm:pt>
    <dgm:pt modelId="{4D2CC65E-9B42-48AB-9DE9-F8C6F4B0CFD9}" type="pres">
      <dgm:prSet presAssocID="{7DEC49C8-4FE3-44A8-86B4-E5580BE0BA87}" presName="CompostProcess" presStyleCnt="0">
        <dgm:presLayoutVars>
          <dgm:dir/>
          <dgm:resizeHandles val="exact"/>
        </dgm:presLayoutVars>
      </dgm:prSet>
      <dgm:spPr/>
    </dgm:pt>
    <dgm:pt modelId="{9D9BDD6B-5D3B-4423-9951-48CE07FC06A3}" type="pres">
      <dgm:prSet presAssocID="{7DEC49C8-4FE3-44A8-86B4-E5580BE0BA87}" presName="arrow" presStyleLbl="bgShp" presStyleIdx="0" presStyleCnt="1" custLinFactNeighborX="-507"/>
      <dgm:spPr/>
    </dgm:pt>
    <dgm:pt modelId="{587E6BBA-141C-495E-9497-0F179603B7D6}" type="pres">
      <dgm:prSet presAssocID="{7DEC49C8-4FE3-44A8-86B4-E5580BE0BA87}" presName="linearProcess" presStyleCnt="0"/>
      <dgm:spPr/>
    </dgm:pt>
    <dgm:pt modelId="{A60EB918-CC84-404B-BC13-162299441A64}" type="pres">
      <dgm:prSet presAssocID="{6DFED7D7-0791-4A24-8967-3B8FCBDEA2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5236BD-7D8C-4555-AED8-48E30120FF23}" type="pres">
      <dgm:prSet presAssocID="{2AD485CA-FFC3-4711-A9BF-2C640E3932D5}" presName="sibTrans" presStyleCnt="0"/>
      <dgm:spPr/>
    </dgm:pt>
    <dgm:pt modelId="{C510513C-D0ED-4E63-BB30-BD1C16D7E2FD}" type="pres">
      <dgm:prSet presAssocID="{29BAD0B7-0A98-4C64-8702-7B53305FAC63}" presName="textNode" presStyleLbl="node1" presStyleIdx="1" presStyleCnt="3" custLinFactNeighborY="24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412AAD-BD94-4EA0-B9C9-0098DCFE6E92}" type="pres">
      <dgm:prSet presAssocID="{7C5CC031-A71F-4DB5-B45D-15C7F197C2A6}" presName="sibTrans" presStyleCnt="0"/>
      <dgm:spPr/>
    </dgm:pt>
    <dgm:pt modelId="{B9C0B6C9-9B1B-42CA-9C65-0208F5585B07}" type="pres">
      <dgm:prSet presAssocID="{DA168FF6-63CC-4C3A-AAA2-9DEABA6B4118}" presName="textNode" presStyleLbl="node1" presStyleIdx="2" presStyleCnt="3" custScaleY="101887" custLinFactNeighborX="6436" custLinFactNeighborY="42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887EDB-6130-4C0A-8D8F-91A1E09DF11A}" srcId="{7DEC49C8-4FE3-44A8-86B4-E5580BE0BA87}" destId="{6DFED7D7-0791-4A24-8967-3B8FCBDEA2B6}" srcOrd="0" destOrd="0" parTransId="{F42CF039-6535-4D2B-A188-7AFCBFF18577}" sibTransId="{2AD485CA-FFC3-4711-A9BF-2C640E3932D5}"/>
    <dgm:cxn modelId="{3DB0814F-C936-42F8-A332-9F4C724A04A1}" srcId="{7DEC49C8-4FE3-44A8-86B4-E5580BE0BA87}" destId="{DA168FF6-63CC-4C3A-AAA2-9DEABA6B4118}" srcOrd="2" destOrd="0" parTransId="{F64C5A66-491F-4A1E-9631-07953FD7E755}" sibTransId="{E0C93CB2-C615-4C84-9A8C-747FF6C32E63}"/>
    <dgm:cxn modelId="{98B4D82C-FDF0-48D6-B816-37CF363593E6}" type="presOf" srcId="{29BAD0B7-0A98-4C64-8702-7B53305FAC63}" destId="{C510513C-D0ED-4E63-BB30-BD1C16D7E2FD}" srcOrd="0" destOrd="0" presId="urn:microsoft.com/office/officeart/2005/8/layout/hProcess9"/>
    <dgm:cxn modelId="{C032CBC4-D03B-4CFC-8FA1-CA9928E1DC69}" type="presOf" srcId="{7DEC49C8-4FE3-44A8-86B4-E5580BE0BA87}" destId="{4D2CC65E-9B42-48AB-9DE9-F8C6F4B0CFD9}" srcOrd="0" destOrd="0" presId="urn:microsoft.com/office/officeart/2005/8/layout/hProcess9"/>
    <dgm:cxn modelId="{9A3BB4D2-1291-4B0E-898E-F83E886537A9}" type="presOf" srcId="{DA168FF6-63CC-4C3A-AAA2-9DEABA6B4118}" destId="{B9C0B6C9-9B1B-42CA-9C65-0208F5585B07}" srcOrd="0" destOrd="0" presId="urn:microsoft.com/office/officeart/2005/8/layout/hProcess9"/>
    <dgm:cxn modelId="{B93E6EF2-30E6-4AFA-B739-5E1DBC4CAB6F}" type="presOf" srcId="{6DFED7D7-0791-4A24-8967-3B8FCBDEA2B6}" destId="{A60EB918-CC84-404B-BC13-162299441A64}" srcOrd="0" destOrd="0" presId="urn:microsoft.com/office/officeart/2005/8/layout/hProcess9"/>
    <dgm:cxn modelId="{90E9CA11-6347-44F7-B3E0-AD65A885A14C}" srcId="{7DEC49C8-4FE3-44A8-86B4-E5580BE0BA87}" destId="{29BAD0B7-0A98-4C64-8702-7B53305FAC63}" srcOrd="1" destOrd="0" parTransId="{59A6528E-B4D5-4FBC-9D88-179603ADD033}" sibTransId="{7C5CC031-A71F-4DB5-B45D-15C7F197C2A6}"/>
    <dgm:cxn modelId="{37CBB34A-E3EC-4C07-8FD7-3ABC088E0A39}" type="presParOf" srcId="{4D2CC65E-9B42-48AB-9DE9-F8C6F4B0CFD9}" destId="{9D9BDD6B-5D3B-4423-9951-48CE07FC06A3}" srcOrd="0" destOrd="0" presId="urn:microsoft.com/office/officeart/2005/8/layout/hProcess9"/>
    <dgm:cxn modelId="{859CE3E2-31ED-46EE-B3CB-EA136CF02F6B}" type="presParOf" srcId="{4D2CC65E-9B42-48AB-9DE9-F8C6F4B0CFD9}" destId="{587E6BBA-141C-495E-9497-0F179603B7D6}" srcOrd="1" destOrd="0" presId="urn:microsoft.com/office/officeart/2005/8/layout/hProcess9"/>
    <dgm:cxn modelId="{20793435-629D-4FFA-B97C-3248097558C4}" type="presParOf" srcId="{587E6BBA-141C-495E-9497-0F179603B7D6}" destId="{A60EB918-CC84-404B-BC13-162299441A64}" srcOrd="0" destOrd="0" presId="urn:microsoft.com/office/officeart/2005/8/layout/hProcess9"/>
    <dgm:cxn modelId="{6963B90E-DE39-4554-B043-1751B0793F5E}" type="presParOf" srcId="{587E6BBA-141C-495E-9497-0F179603B7D6}" destId="{055236BD-7D8C-4555-AED8-48E30120FF23}" srcOrd="1" destOrd="0" presId="urn:microsoft.com/office/officeart/2005/8/layout/hProcess9"/>
    <dgm:cxn modelId="{20110EC7-5BF7-45DD-BC5A-61FAF4874412}" type="presParOf" srcId="{587E6BBA-141C-495E-9497-0F179603B7D6}" destId="{C510513C-D0ED-4E63-BB30-BD1C16D7E2FD}" srcOrd="2" destOrd="0" presId="urn:microsoft.com/office/officeart/2005/8/layout/hProcess9"/>
    <dgm:cxn modelId="{D1E49441-C22B-47C0-B100-7ADF43EA17C0}" type="presParOf" srcId="{587E6BBA-141C-495E-9497-0F179603B7D6}" destId="{50412AAD-BD94-4EA0-B9C9-0098DCFE6E92}" srcOrd="3" destOrd="0" presId="urn:microsoft.com/office/officeart/2005/8/layout/hProcess9"/>
    <dgm:cxn modelId="{A3C8257B-A479-4104-88E9-062D81895F91}" type="presParOf" srcId="{587E6BBA-141C-495E-9497-0F179603B7D6}" destId="{B9C0B6C9-9B1B-42CA-9C65-0208F5585B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B7850-D735-4D2E-B50C-088EA0484817}">
      <dsp:nvSpPr>
        <dsp:cNvPr id="0" name=""/>
        <dsp:cNvSpPr/>
      </dsp:nvSpPr>
      <dsp:spPr>
        <a:xfrm>
          <a:off x="1725" y="27052"/>
          <a:ext cx="7519105" cy="1610030"/>
        </a:xfrm>
        <a:prstGeom prst="roundRect">
          <a:avLst>
            <a:gd name="adj" fmla="val 10000"/>
          </a:avLst>
        </a:prstGeom>
        <a:solidFill>
          <a:srgbClr val="0099CC">
            <a:alpha val="35686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1"/>
              </a:solidFill>
            </a:rPr>
            <a:t>Deutsch-französisch-schweizerische Oberrheinkonferenz ORK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1"/>
              </a:solidFill>
            </a:rPr>
            <a:t>AG Wirtschaft (+ AG Erziehung +Bildung)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 smtClean="0">
              <a:solidFill>
                <a:srgbClr val="C00000"/>
              </a:solidFill>
            </a:rPr>
            <a:t>Conférence</a:t>
          </a:r>
          <a:r>
            <a:rPr lang="de-DE" sz="1800" b="1" kern="1200" dirty="0" smtClean="0">
              <a:solidFill>
                <a:srgbClr val="C00000"/>
              </a:solidFill>
            </a:rPr>
            <a:t> du </a:t>
          </a:r>
          <a:r>
            <a:rPr lang="de-DE" sz="1800" b="1" kern="1200" dirty="0" err="1" smtClean="0">
              <a:solidFill>
                <a:srgbClr val="C00000"/>
              </a:solidFill>
            </a:rPr>
            <a:t>Rhin</a:t>
          </a:r>
          <a:r>
            <a:rPr lang="de-DE" sz="1800" b="1" kern="1200" dirty="0" smtClean="0">
              <a:solidFill>
                <a:srgbClr val="C00000"/>
              </a:solidFill>
            </a:rPr>
            <a:t> Supérieur CRS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 smtClean="0">
              <a:solidFill>
                <a:srgbClr val="C00000"/>
              </a:solidFill>
            </a:rPr>
            <a:t>Groupe</a:t>
          </a:r>
          <a:r>
            <a:rPr lang="de-DE" sz="1800" b="1" kern="1200" dirty="0" smtClean="0">
              <a:solidFill>
                <a:srgbClr val="C00000"/>
              </a:solidFill>
            </a:rPr>
            <a:t> de </a:t>
          </a:r>
          <a:r>
            <a:rPr lang="de-DE" sz="1800" b="1" kern="1200" dirty="0" err="1" smtClean="0">
              <a:solidFill>
                <a:srgbClr val="C00000"/>
              </a:solidFill>
            </a:rPr>
            <a:t>travail</a:t>
          </a:r>
          <a:r>
            <a:rPr lang="de-DE" sz="1800" b="1" kern="1200" dirty="0" smtClean="0">
              <a:solidFill>
                <a:srgbClr val="C00000"/>
              </a:solidFill>
            </a:rPr>
            <a:t> </a:t>
          </a:r>
          <a:r>
            <a:rPr lang="de-DE" sz="1800" b="1" kern="1200" dirty="0" err="1" smtClean="0">
              <a:solidFill>
                <a:srgbClr val="C00000"/>
              </a:solidFill>
            </a:rPr>
            <a:t>Economie</a:t>
          </a:r>
          <a:r>
            <a:rPr lang="de-DE" sz="1800" b="1" kern="1200" dirty="0" smtClean="0">
              <a:solidFill>
                <a:srgbClr val="C00000"/>
              </a:solidFill>
            </a:rPr>
            <a:t>  (+GT </a:t>
          </a:r>
          <a:r>
            <a:rPr lang="de-DE" sz="1800" b="1" kern="1200" dirty="0" err="1" smtClean="0">
              <a:solidFill>
                <a:srgbClr val="C00000"/>
              </a:solidFill>
            </a:rPr>
            <a:t>Formation+Education</a:t>
          </a:r>
          <a:r>
            <a:rPr lang="de-DE" sz="1800" b="1" kern="1200" dirty="0" smtClean="0">
              <a:solidFill>
                <a:srgbClr val="C00000"/>
              </a:solidFill>
            </a:rPr>
            <a:t>)</a:t>
          </a:r>
          <a:endParaRPr lang="de-DE" sz="1800" b="1" kern="1200" dirty="0">
            <a:solidFill>
              <a:srgbClr val="C00000"/>
            </a:solidFill>
          </a:endParaRPr>
        </a:p>
      </dsp:txBody>
      <dsp:txXfrm>
        <a:off x="48881" y="74208"/>
        <a:ext cx="7424793" cy="1515718"/>
      </dsp:txXfrm>
    </dsp:sp>
    <dsp:sp modelId="{BAC3C956-66C4-49E9-BD23-65B5D29A190A}">
      <dsp:nvSpPr>
        <dsp:cNvPr id="0" name=""/>
        <dsp:cNvSpPr/>
      </dsp:nvSpPr>
      <dsp:spPr>
        <a:xfrm>
          <a:off x="88831" y="1714872"/>
          <a:ext cx="4911712" cy="161003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Expertenausschuss Berufsbildung EA BB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Mitglieder. Die für die Berufsausbildung zuständigen Stellen am Oberrhein D-F-CH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solidFill>
                <a:srgbClr val="C00000"/>
              </a:solidFill>
            </a:rPr>
            <a:t>Comité d‘Experts pour la formation professionnelle CE FP regroupe toutes les autorités compétentes sur le sujet dans le Rhin Supérieur A-F-S</a:t>
          </a:r>
          <a:endParaRPr lang="fr-FR" sz="1400" b="1" kern="1200" noProof="0" dirty="0">
            <a:solidFill>
              <a:srgbClr val="C00000"/>
            </a:solidFill>
          </a:endParaRPr>
        </a:p>
      </dsp:txBody>
      <dsp:txXfrm>
        <a:off x="135987" y="1762028"/>
        <a:ext cx="4817400" cy="1515718"/>
      </dsp:txXfrm>
    </dsp:sp>
    <dsp:sp modelId="{CAE77235-9642-406E-8581-CA7B4268A426}">
      <dsp:nvSpPr>
        <dsp:cNvPr id="0" name=""/>
        <dsp:cNvSpPr/>
      </dsp:nvSpPr>
      <dsp:spPr>
        <a:xfrm>
          <a:off x="88850" y="3486325"/>
          <a:ext cx="2405343" cy="161003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Weitere Projekte, Strukturen, Vernetzung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rgbClr val="C00000"/>
              </a:solidFill>
            </a:rPr>
            <a:t>Autres </a:t>
          </a:r>
          <a:r>
            <a:rPr lang="de-DE" sz="1600" b="1" kern="1200" dirty="0" err="1" smtClean="0">
              <a:solidFill>
                <a:srgbClr val="C00000"/>
              </a:solidFill>
            </a:rPr>
            <a:t>projets</a:t>
          </a:r>
          <a:r>
            <a:rPr lang="de-DE" sz="1600" b="1" kern="1200" dirty="0" smtClean="0">
              <a:solidFill>
                <a:srgbClr val="C00000"/>
              </a:solidFill>
            </a:rPr>
            <a:t> / </a:t>
          </a:r>
          <a:r>
            <a:rPr lang="de-DE" sz="1600" b="1" kern="1200" dirty="0" err="1" smtClean="0">
              <a:solidFill>
                <a:srgbClr val="C00000"/>
              </a:solidFill>
            </a:rPr>
            <a:t>Structures</a:t>
          </a:r>
          <a:r>
            <a:rPr lang="de-DE" sz="1600" b="1" kern="1200" dirty="0" smtClean="0">
              <a:solidFill>
                <a:srgbClr val="C00000"/>
              </a:solidFill>
            </a:rPr>
            <a:t>, </a:t>
          </a:r>
          <a:r>
            <a:rPr lang="de-DE" sz="1600" b="1" kern="1200" dirty="0" err="1" smtClean="0">
              <a:solidFill>
                <a:srgbClr val="C00000"/>
              </a:solidFill>
            </a:rPr>
            <a:t>réseautage</a:t>
          </a:r>
          <a:endParaRPr lang="de-DE" sz="1600" b="1" kern="1200" dirty="0">
            <a:solidFill>
              <a:srgbClr val="C00000"/>
            </a:solidFill>
          </a:endParaRPr>
        </a:p>
      </dsp:txBody>
      <dsp:txXfrm>
        <a:off x="136006" y="3533481"/>
        <a:ext cx="2311031" cy="1515718"/>
      </dsp:txXfrm>
    </dsp:sp>
    <dsp:sp modelId="{F8F6A929-5614-4675-BC22-FDE6ED93B55C}">
      <dsp:nvSpPr>
        <dsp:cNvPr id="0" name=""/>
        <dsp:cNvSpPr/>
      </dsp:nvSpPr>
      <dsp:spPr>
        <a:xfrm>
          <a:off x="2576312" y="3486325"/>
          <a:ext cx="2405343" cy="161003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Projekt Euregio-Zertifikat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C00000"/>
              </a:solidFill>
            </a:rPr>
            <a:t>Projet</a:t>
          </a:r>
          <a:r>
            <a:rPr lang="de-DE" sz="1600" b="1" kern="1200" dirty="0" smtClean="0">
              <a:solidFill>
                <a:srgbClr val="C00000"/>
              </a:solidFill>
            </a:rPr>
            <a:t> </a:t>
          </a:r>
          <a:r>
            <a:rPr lang="de-DE" sz="1600" b="1" kern="1200" dirty="0" err="1" smtClean="0">
              <a:solidFill>
                <a:srgbClr val="C00000"/>
              </a:solidFill>
            </a:rPr>
            <a:t>Certificat</a:t>
          </a:r>
          <a:r>
            <a:rPr lang="de-DE" sz="1600" b="1" kern="1200" dirty="0" smtClean="0">
              <a:solidFill>
                <a:srgbClr val="C00000"/>
              </a:solidFill>
            </a:rPr>
            <a:t> </a:t>
          </a:r>
          <a:r>
            <a:rPr lang="de-DE" sz="1600" b="1" kern="1200" dirty="0" err="1" smtClean="0">
              <a:solidFill>
                <a:srgbClr val="C00000"/>
              </a:solidFill>
            </a:rPr>
            <a:t>Euregio</a:t>
          </a:r>
          <a:endParaRPr lang="de-DE" sz="1600" b="1" kern="1200" dirty="0">
            <a:solidFill>
              <a:srgbClr val="C00000"/>
            </a:solidFill>
          </a:endParaRPr>
        </a:p>
      </dsp:txBody>
      <dsp:txXfrm>
        <a:off x="2623468" y="3533481"/>
        <a:ext cx="2311031" cy="1515718"/>
      </dsp:txXfrm>
    </dsp:sp>
    <dsp:sp modelId="{5A56752C-5A6B-4E3B-AADC-11B33F4ABB6E}">
      <dsp:nvSpPr>
        <dsp:cNvPr id="0" name=""/>
        <dsp:cNvSpPr/>
      </dsp:nvSpPr>
      <dsp:spPr>
        <a:xfrm>
          <a:off x="5105315" y="1712681"/>
          <a:ext cx="2405343" cy="161003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Weitere Partner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(z.B. EURES-T OR,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PT INTERREG-Projekte)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solidFill>
                <a:srgbClr val="C00000"/>
              </a:solidFill>
            </a:rPr>
            <a:t>Autres partenaires (EURES-T  RS,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solidFill>
                <a:srgbClr val="C00000"/>
              </a:solidFill>
            </a:rPr>
            <a:t>Porteur projet INTERREG)</a:t>
          </a:r>
          <a:endParaRPr lang="fr-FR" sz="1400" b="1" kern="1200" noProof="0" dirty="0">
            <a:solidFill>
              <a:srgbClr val="C00000"/>
            </a:solidFill>
          </a:endParaRPr>
        </a:p>
      </dsp:txBody>
      <dsp:txXfrm>
        <a:off x="5152471" y="1759837"/>
        <a:ext cx="2311031" cy="1515718"/>
      </dsp:txXfrm>
    </dsp:sp>
    <dsp:sp modelId="{9C1C60D2-0C83-4752-8CB5-9B15904E3CE3}">
      <dsp:nvSpPr>
        <dsp:cNvPr id="0" name=""/>
        <dsp:cNvSpPr/>
      </dsp:nvSpPr>
      <dsp:spPr>
        <a:xfrm>
          <a:off x="5114624" y="3486247"/>
          <a:ext cx="2405343" cy="161003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Projekt grenzüberstreitende Ausbildung </a:t>
          </a:r>
          <a:r>
            <a:rPr lang="de-DE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GrAus</a:t>
          </a:r>
          <a:endParaRPr lang="de-DE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C00000"/>
              </a:solidFill>
            </a:rPr>
            <a:t>Projet apprentissage transfrontalier AT</a:t>
          </a:r>
          <a:endParaRPr lang="fr-FR" sz="1600" b="1" kern="1200" noProof="0" dirty="0">
            <a:solidFill>
              <a:srgbClr val="C00000"/>
            </a:solidFill>
          </a:endParaRPr>
        </a:p>
      </dsp:txBody>
      <dsp:txXfrm>
        <a:off x="5161780" y="3533403"/>
        <a:ext cx="2311031" cy="151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5FDB6-1937-41A0-AFFC-6315225CBC02}">
      <dsp:nvSpPr>
        <dsp:cNvPr id="0" name=""/>
        <dsp:cNvSpPr/>
      </dsp:nvSpPr>
      <dsp:spPr>
        <a:xfrm>
          <a:off x="-37981" y="27651"/>
          <a:ext cx="5428244" cy="121920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1"/>
              </a:solidFill>
            </a:rPr>
            <a:t>Internationalisierung und  Exportorientierung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noProof="0" dirty="0" smtClean="0">
              <a:solidFill>
                <a:srgbClr val="C00000"/>
              </a:solidFill>
            </a:rPr>
            <a:t>Internationalisation et orientation vers l‘exportation </a:t>
          </a:r>
          <a:endParaRPr lang="fr-FR" sz="1800" b="1" kern="1200" noProof="0" dirty="0">
            <a:solidFill>
              <a:srgbClr val="C00000"/>
            </a:solidFill>
          </a:endParaRPr>
        </a:p>
      </dsp:txBody>
      <dsp:txXfrm>
        <a:off x="-2272" y="63360"/>
        <a:ext cx="4053408" cy="1147782"/>
      </dsp:txXfrm>
    </dsp:sp>
    <dsp:sp modelId="{F5E6A0F4-EED9-426B-9CA5-C64E1B58BD2D}">
      <dsp:nvSpPr>
        <dsp:cNvPr id="0" name=""/>
        <dsp:cNvSpPr/>
      </dsp:nvSpPr>
      <dsp:spPr>
        <a:xfrm>
          <a:off x="552385" y="1440163"/>
          <a:ext cx="5352281" cy="121920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36195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	</a:t>
          </a:r>
        </a:p>
        <a:p>
          <a:pPr marL="36195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Herausforderung an Unternehmen und Personal steigen</a:t>
          </a:r>
        </a:p>
        <a:p>
          <a:pPr marL="542925" lvl="0" indent="-447675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C00000"/>
              </a:solidFill>
            </a:rPr>
            <a:t>	Les entreprises et les personnels font face à des enjeux croissants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 dirty="0"/>
        </a:p>
      </dsp:txBody>
      <dsp:txXfrm>
        <a:off x="588094" y="1475872"/>
        <a:ext cx="3990019" cy="1147782"/>
      </dsp:txXfrm>
    </dsp:sp>
    <dsp:sp modelId="{0BDA6D21-B4CC-4270-8912-899D17AE8F3F}">
      <dsp:nvSpPr>
        <dsp:cNvPr id="0" name=""/>
        <dsp:cNvSpPr/>
      </dsp:nvSpPr>
      <dsp:spPr>
        <a:xfrm>
          <a:off x="976061" y="2824085"/>
          <a:ext cx="5181600" cy="1219200"/>
        </a:xfrm>
        <a:prstGeom prst="roundRect">
          <a:avLst>
            <a:gd name="adj" fmla="val 10000"/>
          </a:avLst>
        </a:prstGeom>
        <a:solidFill>
          <a:srgbClr val="0099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tx1"/>
              </a:solidFill>
            </a:rPr>
            <a:t>Qualifizierung frühzeitig und kontinuierlich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noProof="0" dirty="0" smtClean="0">
              <a:solidFill>
                <a:srgbClr val="C00000"/>
              </a:solidFill>
            </a:rPr>
            <a:t>Qualification suffisamment tôt et continue</a:t>
          </a:r>
          <a:endParaRPr lang="fr-FR" sz="1700" b="1" kern="1200" noProof="0" dirty="0">
            <a:solidFill>
              <a:srgbClr val="C00000"/>
            </a:solidFill>
          </a:endParaRPr>
        </a:p>
      </dsp:txBody>
      <dsp:txXfrm>
        <a:off x="1011770" y="2859794"/>
        <a:ext cx="3860502" cy="1147782"/>
      </dsp:txXfrm>
    </dsp:sp>
    <dsp:sp modelId="{4CE91D26-93D0-4D1B-8135-41DE221481F9}">
      <dsp:nvSpPr>
        <dsp:cNvPr id="0" name=""/>
        <dsp:cNvSpPr/>
      </dsp:nvSpPr>
      <dsp:spPr>
        <a:xfrm>
          <a:off x="4450781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4629089" y="924560"/>
        <a:ext cx="435864" cy="596341"/>
      </dsp:txXfrm>
    </dsp:sp>
    <dsp:sp modelId="{2237E487-B00F-4857-A439-4C9365182DF8}">
      <dsp:nvSpPr>
        <dsp:cNvPr id="0" name=""/>
        <dsp:cNvSpPr/>
      </dsp:nvSpPr>
      <dsp:spPr>
        <a:xfrm>
          <a:off x="4907981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5086289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74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7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019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8134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0052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981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6402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7788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6067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9737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67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904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9415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8353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393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0245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0819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519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554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69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6322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101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4729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2794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106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173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329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05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9878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529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6785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2319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478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4511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770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2259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993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560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933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47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11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22217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658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72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792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3302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263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420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8050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299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50226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213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8593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5022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213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664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859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587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1717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9480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1183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8741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677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4091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5349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913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52451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22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83278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357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B39-6C4A-4613-AFA2-25F42F423F4D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2E6-8BDE-4D85-BF1F-ED3272F25D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800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27369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018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E5D-7054-41D6-B6CD-A46D267752B4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312A-F549-48C4-8A71-2B18E2228C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284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06D-B57A-4E70-B644-CF0468FC6676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563-B1C7-46F9-A20C-15FAFD7C29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94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.pn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.pn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.png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.pn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.pn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.png"/><Relationship Id="rId4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9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9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6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7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7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6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32E60-B2D4-4769-B958-68C7D930341B}" type="datetime1">
              <a:rPr lang="de-DE">
                <a:solidFill>
                  <a:srgbClr val="000000"/>
                </a:solidFill>
              </a:rPr>
              <a:pPr>
                <a:defRPr/>
              </a:pPr>
              <a:t>23.10.2017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669C6-3D60-4062-8596-18FF30EEEB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09861" y="5157192"/>
            <a:ext cx="7776864" cy="1224136"/>
          </a:xfrm>
        </p:spPr>
        <p:txBody>
          <a:bodyPr/>
          <a:lstStyle/>
          <a:p>
            <a:pPr>
              <a:defRPr/>
            </a:pPr>
            <a:r>
              <a:rPr lang="de-DE" sz="1800" b="1" dirty="0" smtClean="0">
                <a:solidFill>
                  <a:srgbClr val="000000"/>
                </a:solidFill>
              </a:rPr>
              <a:t>Veranstaltung „</a:t>
            </a:r>
            <a:r>
              <a:rPr lang="de-DE" sz="1800" b="1" dirty="0" smtClean="0">
                <a:solidFill>
                  <a:srgbClr val="000000"/>
                </a:solidFill>
              </a:rPr>
              <a:t>Mobilität </a:t>
            </a:r>
            <a:r>
              <a:rPr lang="de-DE" sz="1800" b="1" dirty="0" smtClean="0">
                <a:solidFill>
                  <a:srgbClr val="000000"/>
                </a:solidFill>
              </a:rPr>
              <a:t>in den Bildungsgängen der Pflege am Oberrhein“ / </a:t>
            </a:r>
            <a:r>
              <a:rPr lang="de-DE" sz="1800" b="1" dirty="0" smtClean="0">
                <a:solidFill>
                  <a:srgbClr val="C00000"/>
                </a:solidFill>
              </a:rPr>
              <a:t>La </a:t>
            </a:r>
            <a:r>
              <a:rPr lang="de-DE" sz="1800" b="1" dirty="0" err="1" smtClean="0">
                <a:solidFill>
                  <a:srgbClr val="C00000"/>
                </a:solidFill>
              </a:rPr>
              <a:t>mobilité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dans</a:t>
            </a:r>
            <a:r>
              <a:rPr lang="de-DE" sz="1800" b="1" dirty="0" smtClean="0">
                <a:solidFill>
                  <a:srgbClr val="C00000"/>
                </a:solidFill>
              </a:rPr>
              <a:t> la </a:t>
            </a:r>
            <a:r>
              <a:rPr lang="de-DE" sz="1800" b="1" dirty="0" err="1" smtClean="0">
                <a:solidFill>
                  <a:srgbClr val="C00000"/>
                </a:solidFill>
              </a:rPr>
              <a:t>formation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aux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soins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infirmiers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dans</a:t>
            </a:r>
            <a:r>
              <a:rPr lang="de-DE" sz="1800" b="1" dirty="0" smtClean="0">
                <a:solidFill>
                  <a:srgbClr val="C00000"/>
                </a:solidFill>
              </a:rPr>
              <a:t> le </a:t>
            </a:r>
            <a:r>
              <a:rPr lang="de-DE" sz="1800" b="1" dirty="0" err="1" smtClean="0">
                <a:solidFill>
                  <a:srgbClr val="C00000"/>
                </a:solidFill>
              </a:rPr>
              <a:t>Rhin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supérieur</a:t>
            </a:r>
            <a:endParaRPr lang="de-DE" sz="18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000000"/>
                </a:solidFill>
              </a:rPr>
              <a:t>26/10/2017, Euro Institut Kehl</a:t>
            </a:r>
            <a:endParaRPr lang="de-DE" sz="1800" b="1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A312A-F549-48C4-8A71-2B18E2228C4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448317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kern="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Das Projekt Euregio-Zertifikat und die </a:t>
            </a:r>
            <a:r>
              <a:rPr lang="de-DE" sz="2800" b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de-DE" sz="2800" b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r>
              <a:rPr lang="de-DE" sz="2800" b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Grenzüberschreitende Ausbildung am </a:t>
            </a:r>
            <a:r>
              <a:rPr lang="de-DE" sz="2800" b="1" kern="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Oberrhein / INTERREG V-Projekt </a:t>
            </a:r>
          </a:p>
          <a:p>
            <a:pPr algn="ctr"/>
            <a:r>
              <a:rPr lang="de-DE" sz="2800" b="1" kern="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„Erfolg </a:t>
            </a:r>
            <a:r>
              <a:rPr lang="de-DE" sz="2800" b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ohne Grenzen“</a:t>
            </a:r>
            <a:br>
              <a:rPr lang="de-DE" sz="2800" b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endParaRPr lang="de-DE" sz="2800" b="1" kern="0" dirty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pPr algn="ctr"/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projet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Certificat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Euregio et </a:t>
            </a:r>
            <a:r>
              <a:rPr lang="de-DE" sz="2800" b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l‘apprentissage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transfrontalier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dans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Rhin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Supérieur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/ </a:t>
            </a:r>
            <a:r>
              <a:rPr lang="de-DE" sz="2800" b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projet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INTERREG V </a:t>
            </a:r>
          </a:p>
          <a:p>
            <a:pPr algn="ctr"/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de-DE" sz="2800" b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Réussir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sans</a:t>
            </a:r>
            <a:r>
              <a:rPr lang="de-DE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frontière</a:t>
            </a:r>
            <a:r>
              <a:rPr lang="de-DE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58955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334963" y="85725"/>
            <a:ext cx="4714875" cy="1143000"/>
          </a:xfrm>
        </p:spPr>
        <p:txBody>
          <a:bodyPr/>
          <a:lstStyle/>
          <a:p>
            <a:pPr algn="l"/>
            <a:r>
              <a:rPr lang="de-DE" sz="2800" b="1" smtClean="0"/>
              <a:t>Gebietskulisse ORK</a:t>
            </a:r>
            <a:br>
              <a:rPr lang="de-DE" sz="2800" b="1" smtClean="0"/>
            </a:br>
            <a:r>
              <a:rPr lang="de-DE" sz="2800" b="1" smtClean="0">
                <a:solidFill>
                  <a:srgbClr val="C00000"/>
                </a:solidFill>
              </a:rPr>
              <a:t>Périmètre géographique</a:t>
            </a:r>
          </a:p>
        </p:txBody>
      </p:sp>
      <p:pic>
        <p:nvPicPr>
          <p:cNvPr id="15362" name="Picture 11" descr="Unbenannt-1 Kop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/>
          </a:blip>
          <a:srcRect/>
          <a:stretch>
            <a:fillRect/>
          </a:stretch>
        </p:blipFill>
        <p:spPr>
          <a:xfrm>
            <a:off x="1763713" y="1250950"/>
            <a:ext cx="2808287" cy="4525963"/>
          </a:xfrm>
        </p:spPr>
      </p:pic>
      <p:sp>
        <p:nvSpPr>
          <p:cNvPr id="15363" name="Textfeld 4"/>
          <p:cNvSpPr txBox="1">
            <a:spLocks noChangeArrowheads="1"/>
          </p:cNvSpPr>
          <p:nvPr/>
        </p:nvSpPr>
        <p:spPr bwMode="auto">
          <a:xfrm>
            <a:off x="407988" y="2722563"/>
            <a:ext cx="205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F: Region Elsass 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Région Alsace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feld 5"/>
          <p:cNvSpPr txBox="1">
            <a:spLocks noChangeArrowheads="1"/>
          </p:cNvSpPr>
          <p:nvPr/>
        </p:nvSpPr>
        <p:spPr bwMode="auto">
          <a:xfrm>
            <a:off x="3757613" y="411163"/>
            <a:ext cx="528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Trinationale Oberrheinregion,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Mandatsgebiet der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Oberrheinkonferenz ORK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Région trinationale du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Rhin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Supérieur,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Territoire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sous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mandat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de la </a:t>
            </a:r>
            <a:b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Conférence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du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Rhin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Supérieur 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3949700" y="2909888"/>
            <a:ext cx="4262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D: Regierungsbezirke Karlsruhe und Freiburg, Südpfalz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Regierungsbezirke Karlsruhe et Freiburg, Südpfalz 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6" name="Textfeld 7"/>
          <p:cNvSpPr txBox="1">
            <a:spLocks noChangeArrowheads="1"/>
          </p:cNvSpPr>
          <p:nvPr/>
        </p:nvSpPr>
        <p:spPr bwMode="auto">
          <a:xfrm>
            <a:off x="3071813" y="5467350"/>
            <a:ext cx="549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CH: Kantone Basel-Stadt und –Landschaft, Aargau, Jura und Solothurn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Les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cantons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de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Bâle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ville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et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campagne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d‘Argovie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, du Jura et de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Soleure</a:t>
            </a:r>
            <a:endParaRPr lang="de-DE" altLang="de-DE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7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DD4E9-751E-40FA-8175-A69FE271D623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92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390525" y="188913"/>
            <a:ext cx="8135938" cy="647700"/>
          </a:xfrm>
        </p:spPr>
        <p:txBody>
          <a:bodyPr/>
          <a:lstStyle/>
          <a:p>
            <a:pPr algn="l"/>
            <a:r>
              <a:rPr lang="de-DE" sz="2800" b="1" dirty="0" smtClean="0"/>
              <a:t>Ziele des Projekts / </a:t>
            </a:r>
            <a:r>
              <a:rPr lang="de-DE" sz="2800" b="1" dirty="0" smtClean="0">
                <a:solidFill>
                  <a:srgbClr val="C00000"/>
                </a:solidFill>
              </a:rPr>
              <a:t>Les </a:t>
            </a:r>
            <a:r>
              <a:rPr lang="de-DE" sz="2800" b="1" dirty="0" err="1" smtClean="0">
                <a:solidFill>
                  <a:srgbClr val="C00000"/>
                </a:solidFill>
              </a:rPr>
              <a:t>buts</a:t>
            </a:r>
            <a:r>
              <a:rPr lang="de-DE" sz="2800" b="1" dirty="0" smtClean="0">
                <a:solidFill>
                  <a:srgbClr val="C00000"/>
                </a:solidFill>
              </a:rPr>
              <a:t> du </a:t>
            </a:r>
            <a:r>
              <a:rPr lang="de-DE" sz="2800" b="1" dirty="0" err="1" smtClean="0">
                <a:solidFill>
                  <a:srgbClr val="C00000"/>
                </a:solidFill>
              </a:rPr>
              <a:t>projet</a:t>
            </a:r>
            <a:endParaRPr lang="de-DE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853440"/>
            <a:ext cx="8280400" cy="5671185"/>
          </a:xfrm>
        </p:spPr>
        <p:txBody>
          <a:bodyPr/>
          <a:lstStyle/>
          <a:p>
            <a:pPr>
              <a:defRPr/>
            </a:pPr>
            <a:r>
              <a:rPr lang="de-DE" altLang="de-DE" sz="2000" b="1" dirty="0">
                <a:cs typeface="Times New Roman" pitchFamily="18" charset="0"/>
              </a:rPr>
              <a:t>B</a:t>
            </a:r>
            <a:r>
              <a:rPr lang="de-DE" altLang="de-DE" sz="2000" b="1" dirty="0" smtClean="0">
                <a:cs typeface="Times New Roman" pitchFamily="18" charset="0"/>
              </a:rPr>
              <a:t>erufsbezogene </a:t>
            </a:r>
            <a:r>
              <a:rPr lang="de-DE" altLang="de-DE" sz="2000" b="1" dirty="0">
                <a:cs typeface="Times New Roman" pitchFamily="18" charset="0"/>
              </a:rPr>
              <a:t>Lernerfahrung im grenznahen Ausland durch Mobilitätsangebote </a:t>
            </a:r>
            <a:r>
              <a:rPr lang="de-DE" altLang="de-DE" sz="2000" b="1" dirty="0" smtClean="0">
                <a:cs typeface="Times New Roman" pitchFamily="18" charset="0"/>
              </a:rPr>
              <a:t>stärken</a:t>
            </a:r>
          </a:p>
          <a:p>
            <a:pPr marL="342900" lvl="1" indent="0">
              <a:buFontTx/>
              <a:buNone/>
              <a:defRPr/>
            </a:pPr>
            <a:r>
              <a:rPr lang="fr-FR" altLang="de-DE" sz="2000" b="1" dirty="0">
                <a:solidFill>
                  <a:srgbClr val="C00000"/>
                </a:solidFill>
                <a:cs typeface="Times New Roman" pitchFamily="18" charset="0"/>
              </a:rPr>
              <a:t>R</a:t>
            </a:r>
            <a:r>
              <a:rPr lang="fr-FR" altLang="de-DE" sz="2000" b="1" dirty="0" smtClean="0">
                <a:solidFill>
                  <a:srgbClr val="C00000"/>
                </a:solidFill>
                <a:cs typeface="Times New Roman" pitchFamily="18" charset="0"/>
              </a:rPr>
              <a:t>enforcer l‘apprentissage et l‘enseignement professionnel à l‘étranger proche par des offres de mobilité</a:t>
            </a:r>
          </a:p>
          <a:p>
            <a:pPr marL="0" indent="0">
              <a:buFontTx/>
              <a:buNone/>
              <a:defRPr/>
            </a:pPr>
            <a:endParaRPr lang="de-DE" altLang="de-DE" sz="800" b="1" dirty="0" smtClean="0">
              <a:cs typeface="Times New Roman" pitchFamily="18" charset="0"/>
            </a:endParaRPr>
          </a:p>
          <a:p>
            <a:pPr>
              <a:defRPr/>
            </a:pPr>
            <a:r>
              <a:rPr lang="de-DE" sz="2000" b="1" dirty="0"/>
              <a:t>D</a:t>
            </a:r>
            <a:r>
              <a:rPr lang="de-DE" sz="2000" b="1" dirty="0" smtClean="0"/>
              <a:t>en </a:t>
            </a:r>
            <a:r>
              <a:rPr lang="de-DE" sz="2000" b="1" dirty="0"/>
              <a:t>grenzüberschreitenden Arbeitsmarkt ins Blickfeld </a:t>
            </a:r>
            <a:r>
              <a:rPr lang="de-DE" sz="2000" b="1" dirty="0" smtClean="0"/>
              <a:t>rücken</a:t>
            </a:r>
          </a:p>
          <a:p>
            <a:pPr marL="342900" lvl="1" indent="0">
              <a:buFontTx/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Promouvoir </a:t>
            </a:r>
            <a:r>
              <a:rPr lang="fr-FR" sz="2000" b="1" dirty="0">
                <a:solidFill>
                  <a:srgbClr val="C00000"/>
                </a:solidFill>
              </a:rPr>
              <a:t>le marché du travail </a:t>
            </a:r>
            <a:r>
              <a:rPr lang="fr-FR" sz="2000" b="1" dirty="0" smtClean="0">
                <a:solidFill>
                  <a:srgbClr val="C00000"/>
                </a:solidFill>
              </a:rPr>
              <a:t>transfrontalier</a:t>
            </a:r>
          </a:p>
          <a:p>
            <a:pPr marL="342900" lvl="1" indent="0">
              <a:buFontTx/>
              <a:buNone/>
              <a:defRPr/>
            </a:pPr>
            <a:endParaRPr lang="de-DE" sz="800" b="1" dirty="0" smtClean="0"/>
          </a:p>
          <a:p>
            <a:pPr>
              <a:defRPr/>
            </a:pPr>
            <a:r>
              <a:rPr lang="de-DE" altLang="de-DE" sz="2000" b="1" dirty="0"/>
              <a:t>W</a:t>
            </a:r>
            <a:r>
              <a:rPr lang="de-DE" altLang="de-DE" sz="2000" b="1" dirty="0" smtClean="0"/>
              <a:t>eitere </a:t>
            </a:r>
            <a:r>
              <a:rPr lang="de-DE" altLang="de-DE" sz="2000" b="1" dirty="0"/>
              <a:t>Chancen/Wege für Unternehmen, Azubis, Berufsschulen und weitere Akteure </a:t>
            </a:r>
            <a:r>
              <a:rPr lang="de-DE" altLang="de-DE" sz="2000" b="1" dirty="0" smtClean="0"/>
              <a:t>aufzeigen</a:t>
            </a:r>
          </a:p>
          <a:p>
            <a:pPr marL="342900" lvl="1" indent="0">
              <a:buFontTx/>
              <a:buNone/>
              <a:defRPr/>
            </a:pPr>
            <a:r>
              <a:rPr lang="fr-FR" altLang="de-DE" sz="2000" b="1" dirty="0" smtClean="0">
                <a:solidFill>
                  <a:srgbClr val="C00000"/>
                </a:solidFill>
              </a:rPr>
              <a:t>Démontrer les chances/démarches aux entreprises, apprentis, écoles professionnelles et aux autres acteurs</a:t>
            </a:r>
          </a:p>
          <a:p>
            <a:pPr marL="0" indent="0">
              <a:buFontTx/>
              <a:buNone/>
              <a:defRPr/>
            </a:pPr>
            <a:endParaRPr lang="de-DE" altLang="de-DE" sz="800" b="1" dirty="0" smtClean="0"/>
          </a:p>
          <a:p>
            <a:pPr>
              <a:defRPr/>
            </a:pPr>
            <a:r>
              <a:rPr lang="de-DE" altLang="de-DE" sz="2000" b="1" dirty="0" smtClean="0"/>
              <a:t>Verbreitung </a:t>
            </a:r>
            <a:r>
              <a:rPr lang="de-DE" altLang="de-DE" sz="2000" b="1" dirty="0"/>
              <a:t>internationaler/interkultureller Kompetenzen am </a:t>
            </a:r>
            <a:r>
              <a:rPr lang="de-DE" altLang="de-DE" sz="2000" b="1" dirty="0" smtClean="0"/>
              <a:t>Oberrhein</a:t>
            </a:r>
          </a:p>
          <a:p>
            <a:pPr marL="342900" lvl="1" indent="0">
              <a:buFontTx/>
              <a:buNone/>
              <a:defRPr/>
            </a:pPr>
            <a:r>
              <a:rPr lang="fr-FR" altLang="de-DE" sz="2000" b="1" dirty="0" smtClean="0">
                <a:solidFill>
                  <a:srgbClr val="C00000"/>
                </a:solidFill>
              </a:rPr>
              <a:t>Élargissement des compétences interculturelles et internationales dans le Rhin Supérieur</a:t>
            </a:r>
          </a:p>
        </p:txBody>
      </p:sp>
      <p:sp>
        <p:nvSpPr>
          <p:cNvPr id="1638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B92829-CD53-47A0-9D79-ACC05E4242E6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5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96850" y="188913"/>
            <a:ext cx="8695630" cy="575791"/>
          </a:xfrm>
        </p:spPr>
        <p:txBody>
          <a:bodyPr/>
          <a:lstStyle/>
          <a:p>
            <a:pPr algn="l"/>
            <a:r>
              <a:rPr lang="de-DE" sz="2800" b="1" dirty="0" smtClean="0"/>
              <a:t>Leistungen des Projekts / </a:t>
            </a:r>
            <a:r>
              <a:rPr lang="de-DE" sz="2800" b="1" dirty="0" err="1" smtClean="0">
                <a:solidFill>
                  <a:srgbClr val="C00000"/>
                </a:solidFill>
              </a:rPr>
              <a:t>Prestations</a:t>
            </a:r>
            <a:r>
              <a:rPr lang="de-DE" sz="2800" b="1" dirty="0" smtClean="0">
                <a:solidFill>
                  <a:srgbClr val="C00000"/>
                </a:solidFill>
              </a:rPr>
              <a:t> du </a:t>
            </a:r>
            <a:r>
              <a:rPr lang="de-DE" sz="2800" b="1" dirty="0" err="1" smtClean="0">
                <a:solidFill>
                  <a:srgbClr val="C00000"/>
                </a:solidFill>
              </a:rPr>
              <a:t>projet</a:t>
            </a:r>
            <a:endParaRPr lang="de-DE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586413"/>
          </a:xfrm>
        </p:spPr>
        <p:txBody>
          <a:bodyPr/>
          <a:lstStyle/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de-DE" sz="1800" b="1" u="sng" dirty="0" smtClean="0"/>
              <a:t>Für alle Beteiligten </a:t>
            </a:r>
            <a:r>
              <a:rPr lang="fr-FR" sz="1800" b="1" u="sng" dirty="0" smtClean="0">
                <a:solidFill>
                  <a:srgbClr val="C00000"/>
                </a:solidFill>
              </a:rPr>
              <a:t>Pour tous les participants</a:t>
            </a:r>
          </a:p>
          <a:p>
            <a:pPr marL="0" indent="176213" hangingPunct="0">
              <a:tabLst>
                <a:tab pos="176213" algn="l"/>
              </a:tabLst>
            </a:pPr>
            <a:r>
              <a:rPr lang="de-DE" altLang="de-DE" sz="1800" b="1" dirty="0" smtClean="0"/>
              <a:t>Information und Beratung von Betrieben, Auszubildenden, beruflichen 	Schulen und weiteren Akteuren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Information et conseil aux entreprises, apprentis, écoles professionnels		et autres acteurs 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de-DE" altLang="de-DE" sz="400" b="1" dirty="0" smtClean="0"/>
          </a:p>
          <a:p>
            <a:pPr marL="0" indent="176213" hangingPunct="0">
              <a:spcBef>
                <a:spcPct val="0"/>
              </a:spcBef>
              <a:tabLst>
                <a:tab pos="176213" algn="l"/>
              </a:tabLst>
            </a:pPr>
            <a:r>
              <a:rPr lang="de-DE" altLang="de-DE" sz="1800" b="1" dirty="0" smtClean="0"/>
              <a:t>Unterstützung bei der Suche nach geeigneten Praktikumsbetrieben und 	Unterkünften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Soutien à la recherche d‘entreprises d'accueil appropriées, logements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fr-FR" altLang="de-DE" sz="1400" b="1" dirty="0" smtClean="0">
              <a:solidFill>
                <a:srgbClr val="C00000"/>
              </a:solidFill>
            </a:endParaRP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de-DE" sz="400" i="1" dirty="0" smtClean="0"/>
          </a:p>
          <a:p>
            <a:pPr marL="0" indent="176213" hangingPunct="0">
              <a:spcBef>
                <a:spcPct val="0"/>
              </a:spcBef>
              <a:buFontTx/>
              <a:buNone/>
              <a:tabLst>
                <a:tab pos="176213" algn="l"/>
              </a:tabLst>
            </a:pPr>
            <a:r>
              <a:rPr lang="de-DE" sz="1800" b="1" u="sng" dirty="0" smtClean="0"/>
              <a:t>Für Auszubildende/Berufsschüler/innen </a:t>
            </a:r>
            <a:r>
              <a:rPr lang="fr-FR" sz="1800" b="1" u="sng" dirty="0" smtClean="0">
                <a:solidFill>
                  <a:srgbClr val="C00000"/>
                </a:solidFill>
              </a:rPr>
              <a:t>Pour apprentis/</a:t>
            </a:r>
            <a:r>
              <a:rPr lang="fr-FR" sz="1800" b="1" u="sng" dirty="0" err="1" smtClean="0">
                <a:solidFill>
                  <a:srgbClr val="C00000"/>
                </a:solidFill>
              </a:rPr>
              <a:t>él</a:t>
            </a:r>
            <a:r>
              <a:rPr lang="fr-FR" sz="1800" b="1" u="sng" dirty="0" smtClean="0">
                <a:solidFill>
                  <a:srgbClr val="C00000"/>
                </a:solidFill>
              </a:rPr>
              <a:t>. </a:t>
            </a:r>
            <a:r>
              <a:rPr lang="fr-FR" sz="1800" b="1" u="sng" dirty="0" err="1" smtClean="0">
                <a:solidFill>
                  <a:srgbClr val="C00000"/>
                </a:solidFill>
              </a:rPr>
              <a:t>pofessionnels</a:t>
            </a:r>
            <a:r>
              <a:rPr lang="fr-FR" sz="1800" dirty="0" smtClean="0">
                <a:solidFill>
                  <a:srgbClr val="C00000"/>
                </a:solidFill>
              </a:rPr>
              <a:t>:</a:t>
            </a:r>
          </a:p>
          <a:p>
            <a:pPr marL="0" indent="176213">
              <a:tabLst>
                <a:tab pos="176213" algn="l"/>
              </a:tabLst>
            </a:pPr>
            <a:r>
              <a:rPr lang="de-DE" sz="1800" b="1" dirty="0" smtClean="0"/>
              <a:t>Finanzieller Zuschuss aus Projektmitteln für ein berufsbezogenes Praktikum 	im grenznahen Ausland von i.d.R. 4 Wochen</a:t>
            </a:r>
          </a:p>
          <a:p>
            <a:pPr marL="0" indent="176213">
              <a:buFontTx/>
              <a:buNone/>
              <a:tabLst>
                <a:tab pos="176213" algn="l"/>
              </a:tabLst>
            </a:pPr>
            <a:r>
              <a:rPr lang="fr-FR" sz="1800" b="1" dirty="0" smtClean="0">
                <a:solidFill>
                  <a:srgbClr val="C00000"/>
                </a:solidFill>
              </a:rPr>
              <a:t>Subvention selon le projet pour un stage professionnel à l‘étranger dans 	 	un pays voisin d‘une durée de 4 semaines</a:t>
            </a:r>
          </a:p>
          <a:p>
            <a:pPr marL="0" indent="176213">
              <a:tabLst>
                <a:tab pos="176213" algn="l"/>
              </a:tabLst>
            </a:pPr>
            <a:r>
              <a:rPr lang="de-DE" altLang="de-DE" sz="1800" b="1" dirty="0" smtClean="0"/>
              <a:t>Bescheinigung des berufsbezogenen Auslandsaufenthalts durch das 	Euregio-Zertifikat + evtl. </a:t>
            </a:r>
            <a:r>
              <a:rPr lang="de-DE" altLang="de-DE" sz="1800" b="1" dirty="0" err="1" smtClean="0"/>
              <a:t>euro</a:t>
            </a:r>
            <a:r>
              <a:rPr lang="de-DE" altLang="de-DE" sz="1800" b="1" i="1" dirty="0" err="1" smtClean="0"/>
              <a:t>pass</a:t>
            </a:r>
            <a:r>
              <a:rPr lang="de-DE" altLang="de-DE" sz="1800" b="1" i="1" dirty="0" smtClean="0"/>
              <a:t> </a:t>
            </a:r>
            <a:r>
              <a:rPr lang="de-DE" altLang="de-DE" sz="1800" b="1" dirty="0" smtClean="0"/>
              <a:t>Mobilität der EU</a:t>
            </a:r>
          </a:p>
          <a:p>
            <a:pPr marL="0" indent="176213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Attestation du séjour à l‘étranger par l‘obtention du Certificat Euregio et 	evtl. de </a:t>
            </a:r>
            <a:r>
              <a:rPr lang="fr-FR" altLang="de-DE" sz="1800" b="1" dirty="0" err="1" smtClean="0">
                <a:solidFill>
                  <a:srgbClr val="C00000"/>
                </a:solidFill>
              </a:rPr>
              <a:t>l‘euro</a:t>
            </a:r>
            <a:r>
              <a:rPr lang="fr-FR" altLang="de-DE" sz="1800" b="1" i="1" dirty="0" err="1" smtClean="0">
                <a:solidFill>
                  <a:srgbClr val="C00000"/>
                </a:solidFill>
              </a:rPr>
              <a:t>pass</a:t>
            </a:r>
            <a:r>
              <a:rPr lang="fr-FR" altLang="de-DE" sz="1800" b="1" dirty="0" smtClean="0">
                <a:solidFill>
                  <a:srgbClr val="C00000"/>
                </a:solidFill>
              </a:rPr>
              <a:t>, justificatif de mobilité de l‘UE</a:t>
            </a:r>
            <a:endParaRPr lang="de-DE" altLang="de-DE" sz="1400" b="1" dirty="0" smtClean="0"/>
          </a:p>
        </p:txBody>
      </p:sp>
      <p:sp>
        <p:nvSpPr>
          <p:cNvPr id="1741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10E64-3184-48CF-AE1E-A865E61C41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5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96850" y="188913"/>
            <a:ext cx="8928100" cy="647700"/>
          </a:xfrm>
        </p:spPr>
        <p:txBody>
          <a:bodyPr/>
          <a:lstStyle/>
          <a:p>
            <a:pPr algn="l"/>
            <a:r>
              <a:rPr lang="de-DE" sz="2800" b="1" dirty="0" smtClean="0"/>
              <a:t>Leistungen des Projekts / </a:t>
            </a:r>
            <a:r>
              <a:rPr lang="de-DE" sz="2800" b="1" dirty="0" err="1" smtClean="0">
                <a:solidFill>
                  <a:srgbClr val="C00000"/>
                </a:solidFill>
              </a:rPr>
              <a:t>Prestations</a:t>
            </a:r>
            <a:r>
              <a:rPr lang="de-DE" sz="2800" b="1" dirty="0" smtClean="0">
                <a:solidFill>
                  <a:srgbClr val="C00000"/>
                </a:solidFill>
              </a:rPr>
              <a:t> du </a:t>
            </a:r>
            <a:r>
              <a:rPr lang="de-DE" sz="2800" b="1" dirty="0" err="1" smtClean="0">
                <a:solidFill>
                  <a:srgbClr val="C00000"/>
                </a:solidFill>
              </a:rPr>
              <a:t>projet</a:t>
            </a:r>
            <a:endParaRPr lang="de-DE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586413"/>
          </a:xfrm>
        </p:spPr>
        <p:txBody>
          <a:bodyPr/>
          <a:lstStyle/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de-DE" sz="1800" b="1" u="sng" dirty="0" smtClean="0"/>
              <a:t>Für alle Beteiligten </a:t>
            </a:r>
            <a:r>
              <a:rPr lang="fr-FR" sz="1800" b="1" u="sng" dirty="0" smtClean="0">
                <a:solidFill>
                  <a:srgbClr val="C00000"/>
                </a:solidFill>
              </a:rPr>
              <a:t>Pour tous les participants</a:t>
            </a:r>
          </a:p>
          <a:p>
            <a:pPr marL="0" indent="176213" hangingPunct="0">
              <a:tabLst>
                <a:tab pos="176213" algn="l"/>
              </a:tabLst>
            </a:pPr>
            <a:r>
              <a:rPr lang="de-DE" altLang="de-DE" sz="1800" b="1" dirty="0" smtClean="0"/>
              <a:t>Information und Beratung von Betrieben, Auszubildenden, beruflichen 	Schulen und weiteren Akteuren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Information et conseil aux entreprises, apprentis, écoles professionnels		et autres acteurs 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de-DE" altLang="de-DE" sz="400" b="1" dirty="0" smtClean="0"/>
          </a:p>
          <a:p>
            <a:pPr marL="0" indent="176213" hangingPunct="0">
              <a:spcBef>
                <a:spcPct val="0"/>
              </a:spcBef>
              <a:tabLst>
                <a:tab pos="176213" algn="l"/>
              </a:tabLst>
            </a:pPr>
            <a:r>
              <a:rPr lang="de-DE" altLang="de-DE" sz="1800" b="1" dirty="0" smtClean="0"/>
              <a:t>Unterstützung bei der Suche nach geeigneten Praktikumsbetrieben und 	Unterkünften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Soutien à la recherche d‘entreprises d'accueil appropriées, logements</a:t>
            </a: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fr-FR" altLang="de-DE" sz="1400" b="1" dirty="0" smtClean="0">
              <a:solidFill>
                <a:srgbClr val="C00000"/>
              </a:solidFill>
            </a:endParaRPr>
          </a:p>
          <a:p>
            <a:pPr marL="0" indent="176213" hangingPunct="0">
              <a:buFontTx/>
              <a:buNone/>
              <a:tabLst>
                <a:tab pos="176213" algn="l"/>
              </a:tabLst>
            </a:pPr>
            <a:endParaRPr lang="de-DE" sz="400" i="1" dirty="0" smtClean="0"/>
          </a:p>
          <a:p>
            <a:pPr marL="0" indent="176213" hangingPunct="0">
              <a:spcBef>
                <a:spcPct val="0"/>
              </a:spcBef>
              <a:buFontTx/>
              <a:buNone/>
              <a:tabLst>
                <a:tab pos="176213" algn="l"/>
              </a:tabLst>
            </a:pPr>
            <a:r>
              <a:rPr lang="de-DE" sz="1800" b="1" u="sng" dirty="0" smtClean="0"/>
              <a:t>Für Auszubildende/Berufsschüler/innen </a:t>
            </a:r>
            <a:r>
              <a:rPr lang="fr-FR" sz="1800" b="1" u="sng" dirty="0" smtClean="0">
                <a:solidFill>
                  <a:srgbClr val="C00000"/>
                </a:solidFill>
              </a:rPr>
              <a:t>Pour apprentis/</a:t>
            </a:r>
            <a:r>
              <a:rPr lang="fr-FR" sz="1800" b="1" u="sng" dirty="0" err="1" smtClean="0">
                <a:solidFill>
                  <a:srgbClr val="C00000"/>
                </a:solidFill>
              </a:rPr>
              <a:t>él</a:t>
            </a:r>
            <a:r>
              <a:rPr lang="fr-FR" sz="1800" b="1" u="sng" dirty="0" smtClean="0">
                <a:solidFill>
                  <a:srgbClr val="C00000"/>
                </a:solidFill>
              </a:rPr>
              <a:t>. </a:t>
            </a:r>
            <a:r>
              <a:rPr lang="fr-FR" sz="1800" b="1" u="sng" dirty="0" err="1" smtClean="0">
                <a:solidFill>
                  <a:srgbClr val="C00000"/>
                </a:solidFill>
              </a:rPr>
              <a:t>pofessionnels</a:t>
            </a:r>
            <a:r>
              <a:rPr lang="fr-FR" sz="1800" dirty="0" smtClean="0">
                <a:solidFill>
                  <a:srgbClr val="C00000"/>
                </a:solidFill>
              </a:rPr>
              <a:t>:</a:t>
            </a:r>
          </a:p>
          <a:p>
            <a:pPr marL="0" indent="176213">
              <a:tabLst>
                <a:tab pos="176213" algn="l"/>
              </a:tabLst>
            </a:pPr>
            <a:r>
              <a:rPr lang="de-DE" sz="1800" b="1" dirty="0" smtClean="0"/>
              <a:t>Finanzieller Zuschuss aus Projektmitteln für ein berufsbezogenes Praktikum 	im grenznahen Ausland von mind. 4 Wochen</a:t>
            </a:r>
          </a:p>
          <a:p>
            <a:pPr marL="0" indent="176213">
              <a:buFontTx/>
              <a:buNone/>
              <a:tabLst>
                <a:tab pos="176213" algn="l"/>
              </a:tabLst>
            </a:pPr>
            <a:r>
              <a:rPr lang="fr-FR" sz="1800" b="1" dirty="0" smtClean="0">
                <a:solidFill>
                  <a:srgbClr val="C00000"/>
                </a:solidFill>
              </a:rPr>
              <a:t>Subvention pour un stage professionnel à l‘étranger dans un pays voisin 	d‘une durée minimale de 4 semaines</a:t>
            </a:r>
          </a:p>
          <a:p>
            <a:pPr marL="0" indent="176213">
              <a:tabLst>
                <a:tab pos="176213" algn="l"/>
              </a:tabLst>
            </a:pPr>
            <a:r>
              <a:rPr lang="de-DE" altLang="de-DE" sz="1800" b="1" dirty="0" smtClean="0"/>
              <a:t>Bescheinigung des berufsbezogenen Auslandsaufenthalts durch das 	Euregio-Zertifikat + evtl. </a:t>
            </a:r>
            <a:r>
              <a:rPr lang="de-DE" altLang="de-DE" sz="1800" b="1" dirty="0" err="1" smtClean="0"/>
              <a:t>euro</a:t>
            </a:r>
            <a:r>
              <a:rPr lang="de-DE" altLang="de-DE" sz="1800" b="1" i="1" dirty="0" err="1" smtClean="0"/>
              <a:t>pass</a:t>
            </a:r>
            <a:r>
              <a:rPr lang="de-DE" altLang="de-DE" sz="1800" b="1" i="1" dirty="0" smtClean="0"/>
              <a:t> </a:t>
            </a:r>
            <a:r>
              <a:rPr lang="de-DE" altLang="de-DE" sz="1800" b="1" dirty="0" smtClean="0"/>
              <a:t>Mobilität der EU</a:t>
            </a:r>
          </a:p>
          <a:p>
            <a:pPr marL="0" indent="176213">
              <a:buFontTx/>
              <a:buNone/>
              <a:tabLst>
                <a:tab pos="176213" algn="l"/>
              </a:tabLst>
            </a:pPr>
            <a:r>
              <a:rPr lang="fr-FR" altLang="de-DE" sz="1800" b="1" dirty="0" smtClean="0">
                <a:solidFill>
                  <a:srgbClr val="C00000"/>
                </a:solidFill>
              </a:rPr>
              <a:t>Attestation du séjour à l‘étranger par l‘obtention du Certificat Euregio et 	</a:t>
            </a:r>
            <a:r>
              <a:rPr lang="fr-FR" altLang="de-DE" sz="1800" b="1" dirty="0" err="1">
                <a:solidFill>
                  <a:srgbClr val="C00000"/>
                </a:solidFill>
              </a:rPr>
              <a:t>facultativemente</a:t>
            </a:r>
            <a:r>
              <a:rPr lang="fr-FR" altLang="de-DE" sz="1800" b="1" dirty="0">
                <a:solidFill>
                  <a:srgbClr val="C00000"/>
                </a:solidFill>
              </a:rPr>
              <a:t> </a:t>
            </a:r>
            <a:r>
              <a:rPr lang="fr-FR" altLang="de-DE" sz="1800" b="1" dirty="0" smtClean="0">
                <a:solidFill>
                  <a:srgbClr val="C00000"/>
                </a:solidFill>
              </a:rPr>
              <a:t>par </a:t>
            </a:r>
            <a:r>
              <a:rPr lang="fr-FR" altLang="de-DE" sz="1800" b="1" dirty="0" err="1" smtClean="0">
                <a:solidFill>
                  <a:srgbClr val="C00000"/>
                </a:solidFill>
              </a:rPr>
              <a:t>l‘euro</a:t>
            </a:r>
            <a:r>
              <a:rPr lang="fr-FR" altLang="de-DE" sz="1800" b="1" i="1" dirty="0" err="1" smtClean="0">
                <a:solidFill>
                  <a:srgbClr val="C00000"/>
                </a:solidFill>
              </a:rPr>
              <a:t>pass</a:t>
            </a:r>
            <a:r>
              <a:rPr lang="fr-FR" altLang="de-DE" sz="1800" b="1" dirty="0" smtClean="0">
                <a:solidFill>
                  <a:srgbClr val="C00000"/>
                </a:solidFill>
              </a:rPr>
              <a:t>, justificatif de mobilité de l‘UE</a:t>
            </a:r>
            <a:endParaRPr lang="de-DE" altLang="de-DE" sz="1400" b="1" dirty="0" smtClean="0"/>
          </a:p>
        </p:txBody>
      </p:sp>
      <p:sp>
        <p:nvSpPr>
          <p:cNvPr id="1741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10E64-3184-48CF-AE1E-A865E61C41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5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01638" y="333375"/>
            <a:ext cx="8218487" cy="858838"/>
          </a:xfrm>
        </p:spPr>
        <p:txBody>
          <a:bodyPr/>
          <a:lstStyle/>
          <a:p>
            <a:pPr algn="l">
              <a:tabLst>
                <a:tab pos="892175" algn="l"/>
              </a:tabLst>
            </a:pPr>
            <a:r>
              <a:rPr lang="de-DE" sz="2800" b="1" dirty="0" smtClean="0"/>
              <a:t>Beteiligte Organisationen</a:t>
            </a:r>
            <a:br>
              <a:rPr lang="de-DE" sz="2800" b="1" dirty="0" smtClean="0"/>
            </a:br>
            <a:r>
              <a:rPr lang="de-DE" sz="2800" b="1" dirty="0" err="1" smtClean="0">
                <a:solidFill>
                  <a:srgbClr val="C00000"/>
                </a:solidFill>
              </a:rPr>
              <a:t>Organisations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participantes</a:t>
            </a:r>
            <a:endParaRPr lang="de-DE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73188"/>
            <a:ext cx="8353176" cy="5152156"/>
          </a:xfrm>
        </p:spPr>
        <p:txBody>
          <a:bodyPr/>
          <a:lstStyle/>
          <a:p>
            <a:pPr lvl="0"/>
            <a:r>
              <a:rPr lang="de-DE" sz="2000" b="1" dirty="0">
                <a:solidFill>
                  <a:srgbClr val="000000"/>
                </a:solidFill>
              </a:rPr>
              <a:t>Trinationale EA BB der ORK mit über 20 Partnerinstitutionen am Oberrhein in </a:t>
            </a:r>
            <a:r>
              <a:rPr lang="de-DE" sz="2000" b="1" dirty="0" smtClean="0">
                <a:solidFill>
                  <a:srgbClr val="000000"/>
                </a:solidFill>
              </a:rPr>
              <a:t>D-F-CH:</a:t>
            </a:r>
            <a:endParaRPr lang="de-DE" sz="2000" b="1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None/>
            </a:pPr>
            <a:r>
              <a:rPr lang="de-DE" sz="2000" b="1" dirty="0">
                <a:solidFill>
                  <a:srgbClr val="000000"/>
                </a:solidFill>
              </a:rPr>
              <a:t>	</a:t>
            </a:r>
            <a:r>
              <a:rPr lang="fr-FR" sz="2000" b="1" dirty="0">
                <a:solidFill>
                  <a:srgbClr val="C00000"/>
                </a:solidFill>
              </a:rPr>
              <a:t>GE FP </a:t>
            </a:r>
            <a:r>
              <a:rPr lang="fr-FR" sz="2000" b="1" dirty="0" err="1">
                <a:solidFill>
                  <a:srgbClr val="C00000"/>
                </a:solidFill>
              </a:rPr>
              <a:t>trinational</a:t>
            </a:r>
            <a:r>
              <a:rPr lang="fr-FR" sz="2000" b="1" dirty="0">
                <a:solidFill>
                  <a:srgbClr val="C00000"/>
                </a:solidFill>
              </a:rPr>
              <a:t> de la CRS avec plus de 20 institutions partenaires en </a:t>
            </a:r>
            <a:r>
              <a:rPr lang="fr-FR" sz="2000" b="1" dirty="0" smtClean="0">
                <a:solidFill>
                  <a:srgbClr val="C00000"/>
                </a:solidFill>
              </a:rPr>
              <a:t>F-A-S: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>
                <a:sym typeface="Wingdings" panose="05000000000000000000" pitchFamily="2" charset="2"/>
              </a:rPr>
              <a:t> </a:t>
            </a:r>
            <a:r>
              <a:rPr lang="de-DE" sz="2000" b="1" dirty="0" smtClean="0"/>
              <a:t>Die für die Berufsausbildung zuständigen Stellen am Oberrhein</a:t>
            </a:r>
          </a:p>
          <a:p>
            <a:pPr>
              <a:buFontTx/>
              <a:buNone/>
            </a:pPr>
            <a:r>
              <a:rPr lang="de-DE" sz="2000" b="1" dirty="0" smtClean="0"/>
              <a:t>	</a:t>
            </a:r>
            <a:r>
              <a:rPr lang="fr-FR" sz="2000" b="1" dirty="0" smtClean="0">
                <a:solidFill>
                  <a:srgbClr val="C00000"/>
                </a:solidFill>
              </a:rPr>
              <a:t>Services </a:t>
            </a:r>
            <a:r>
              <a:rPr lang="fr-FR" sz="2000" b="1" dirty="0">
                <a:solidFill>
                  <a:srgbClr val="C00000"/>
                </a:solidFill>
              </a:rPr>
              <a:t>compétents pour la formation </a:t>
            </a:r>
            <a:r>
              <a:rPr lang="fr-FR" sz="2000" b="1" dirty="0" smtClean="0">
                <a:solidFill>
                  <a:srgbClr val="C00000"/>
                </a:solidFill>
              </a:rPr>
              <a:t>professionnelle / l</a:t>
            </a:r>
            <a:r>
              <a:rPr lang="de-DE" sz="2000" b="1" dirty="0" smtClean="0">
                <a:solidFill>
                  <a:srgbClr val="C00000"/>
                </a:solidFill>
              </a:rPr>
              <a:t>es </a:t>
            </a:r>
            <a:r>
              <a:rPr lang="de-DE" sz="2000" b="1" dirty="0" err="1" smtClean="0">
                <a:solidFill>
                  <a:srgbClr val="C00000"/>
                </a:solidFill>
              </a:rPr>
              <a:t>structures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chargées</a:t>
            </a:r>
            <a:r>
              <a:rPr lang="de-DE" sz="2000" b="1" dirty="0" smtClean="0">
                <a:solidFill>
                  <a:srgbClr val="C00000"/>
                </a:solidFill>
              </a:rPr>
              <a:t> de la </a:t>
            </a:r>
            <a:r>
              <a:rPr lang="de-DE" sz="2000" b="1" dirty="0" err="1" smtClean="0">
                <a:solidFill>
                  <a:srgbClr val="C00000"/>
                </a:solidFill>
              </a:rPr>
              <a:t>formation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professionnelle</a:t>
            </a:r>
            <a:r>
              <a:rPr lang="de-DE" sz="2000" b="1" dirty="0" smtClean="0">
                <a:solidFill>
                  <a:srgbClr val="C00000"/>
                </a:solidFill>
              </a:rPr>
              <a:t> / de </a:t>
            </a:r>
            <a:r>
              <a:rPr lang="de-DE" sz="2000" b="1" dirty="0" err="1" smtClean="0">
                <a:solidFill>
                  <a:srgbClr val="C00000"/>
                </a:solidFill>
              </a:rPr>
              <a:t>l‘apprentissage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dans</a:t>
            </a:r>
            <a:r>
              <a:rPr lang="de-DE" sz="2000" b="1" dirty="0" smtClean="0">
                <a:solidFill>
                  <a:srgbClr val="C00000"/>
                </a:solidFill>
              </a:rPr>
              <a:t> le </a:t>
            </a:r>
            <a:r>
              <a:rPr lang="de-DE" sz="2000" b="1" dirty="0" err="1" smtClean="0">
                <a:solidFill>
                  <a:srgbClr val="C00000"/>
                </a:solidFill>
              </a:rPr>
              <a:t>Rhin</a:t>
            </a:r>
            <a:r>
              <a:rPr lang="de-DE" sz="2000" b="1" dirty="0" smtClean="0">
                <a:solidFill>
                  <a:srgbClr val="C00000"/>
                </a:solidFill>
              </a:rPr>
              <a:t> Supérieur</a:t>
            </a:r>
            <a:endParaRPr lang="de-DE" sz="8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de-DE" sz="800" dirty="0" smtClean="0"/>
          </a:p>
          <a:p>
            <a:r>
              <a:rPr lang="de-DE" sz="2000" b="1" dirty="0" smtClean="0"/>
              <a:t>Weitere Partner, Projekte, Strukturen (</a:t>
            </a:r>
            <a:r>
              <a:rPr lang="de-DE" sz="2000" b="1" dirty="0" err="1" smtClean="0"/>
              <a:t>z.B</a:t>
            </a:r>
            <a:r>
              <a:rPr lang="de-DE" sz="2000" b="1" dirty="0" smtClean="0"/>
              <a:t> EURES-T OR, </a:t>
            </a:r>
            <a:r>
              <a:rPr lang="de-DE" sz="2000" b="1" dirty="0" err="1" smtClean="0"/>
              <a:t>Eurodistricte</a:t>
            </a:r>
            <a:r>
              <a:rPr lang="de-DE" sz="2000" b="1" dirty="0" smtClean="0"/>
              <a:t>) </a:t>
            </a:r>
            <a:r>
              <a:rPr lang="de-DE" sz="2000" b="1" dirty="0" smtClean="0">
                <a:sym typeface="Wingdings" pitchFamily="2" charset="2"/>
              </a:rPr>
              <a:t> Vernetzung</a:t>
            </a:r>
            <a:endParaRPr lang="de-DE" sz="2000" b="1" dirty="0" smtClean="0"/>
          </a:p>
          <a:p>
            <a:pPr>
              <a:buFontTx/>
              <a:buNone/>
            </a:pPr>
            <a:r>
              <a:rPr lang="de-DE" sz="2000" b="1" dirty="0" smtClean="0">
                <a:solidFill>
                  <a:srgbClr val="C00000"/>
                </a:solidFill>
              </a:rPr>
              <a:t>	</a:t>
            </a:r>
            <a:r>
              <a:rPr lang="de-DE" sz="2000" b="1" dirty="0" err="1" smtClean="0">
                <a:solidFill>
                  <a:srgbClr val="C00000"/>
                </a:solidFill>
              </a:rPr>
              <a:t>Autres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partenaires</a:t>
            </a:r>
            <a:r>
              <a:rPr lang="de-DE" sz="2000" b="1" dirty="0" smtClean="0">
                <a:solidFill>
                  <a:srgbClr val="C00000"/>
                </a:solidFill>
              </a:rPr>
              <a:t>, </a:t>
            </a:r>
            <a:r>
              <a:rPr lang="de-DE" sz="2000" b="1" dirty="0" err="1" smtClean="0">
                <a:solidFill>
                  <a:srgbClr val="C00000"/>
                </a:solidFill>
              </a:rPr>
              <a:t>projets</a:t>
            </a:r>
            <a:r>
              <a:rPr lang="de-DE" sz="2000" b="1" dirty="0" smtClean="0">
                <a:solidFill>
                  <a:srgbClr val="C00000"/>
                </a:solidFill>
              </a:rPr>
              <a:t>, </a:t>
            </a:r>
            <a:r>
              <a:rPr lang="de-DE" sz="2000" b="1" dirty="0" err="1" smtClean="0">
                <a:solidFill>
                  <a:srgbClr val="C00000"/>
                </a:solidFill>
              </a:rPr>
              <a:t>structures</a:t>
            </a:r>
            <a:r>
              <a:rPr lang="de-DE" sz="2000" b="1" dirty="0" smtClean="0">
                <a:solidFill>
                  <a:srgbClr val="C00000"/>
                </a:solidFill>
              </a:rPr>
              <a:t> (p. ex. EURES-T RS, des </a:t>
            </a:r>
            <a:r>
              <a:rPr lang="de-DE" sz="2000" b="1" dirty="0" err="1" smtClean="0">
                <a:solidFill>
                  <a:srgbClr val="C00000"/>
                </a:solidFill>
              </a:rPr>
              <a:t>Eurodistricts</a:t>
            </a:r>
            <a:r>
              <a:rPr lang="de-DE" sz="2000" b="1" dirty="0" smtClean="0">
                <a:solidFill>
                  <a:srgbClr val="C00000"/>
                </a:solidFill>
              </a:rPr>
              <a:t>) </a:t>
            </a:r>
          </a:p>
          <a:p>
            <a:pPr>
              <a:buFontTx/>
              <a:buNone/>
            </a:pPr>
            <a:r>
              <a:rPr lang="de-DE" sz="2000" b="1" dirty="0">
                <a:solidFill>
                  <a:srgbClr val="C00000"/>
                </a:solidFill>
                <a:sym typeface="Wingdings" pitchFamily="2" charset="2"/>
              </a:rPr>
              <a:t>	</a:t>
            </a:r>
            <a:r>
              <a:rPr lang="de-D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sz="2000" b="1" dirty="0" err="1" smtClean="0">
                <a:solidFill>
                  <a:srgbClr val="C00000"/>
                </a:solidFill>
                <a:sym typeface="Wingdings" pitchFamily="2" charset="2"/>
              </a:rPr>
              <a:t>mise</a:t>
            </a:r>
            <a:r>
              <a:rPr lang="de-DE" sz="2000" b="1" dirty="0" smtClean="0">
                <a:solidFill>
                  <a:srgbClr val="C00000"/>
                </a:solidFill>
                <a:sym typeface="Wingdings" pitchFamily="2" charset="2"/>
              </a:rPr>
              <a:t> en </a:t>
            </a:r>
            <a:r>
              <a:rPr lang="de-DE" sz="2000" b="1" dirty="0" err="1" smtClean="0">
                <a:solidFill>
                  <a:srgbClr val="C00000"/>
                </a:solidFill>
                <a:sym typeface="Wingdings" pitchFamily="2" charset="2"/>
              </a:rPr>
              <a:t>réseau</a:t>
            </a:r>
            <a:endParaRPr lang="de-DE" sz="20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Tx/>
              <a:buNone/>
            </a:pPr>
            <a:endParaRPr lang="de-DE" sz="8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0"/>
            <a:r>
              <a:rPr lang="de-DE" sz="2000" b="1" dirty="0">
                <a:solidFill>
                  <a:srgbClr val="000000"/>
                </a:solidFill>
              </a:rPr>
              <a:t>Projektbegleitung, Koordination </a:t>
            </a:r>
          </a:p>
          <a:p>
            <a:pPr lvl="0">
              <a:buNone/>
            </a:pPr>
            <a:r>
              <a:rPr lang="de-DE" sz="2000" b="1" dirty="0">
                <a:solidFill>
                  <a:srgbClr val="C00000"/>
                </a:solidFill>
              </a:rPr>
              <a:t>	</a:t>
            </a:r>
            <a:r>
              <a:rPr lang="de-DE" sz="2000" b="1" dirty="0" err="1">
                <a:solidFill>
                  <a:srgbClr val="C00000"/>
                </a:solidFill>
              </a:rPr>
              <a:t>Suivi</a:t>
            </a:r>
            <a:r>
              <a:rPr lang="de-DE" sz="2000" b="1" dirty="0">
                <a:solidFill>
                  <a:srgbClr val="C00000"/>
                </a:solidFill>
              </a:rPr>
              <a:t>, </a:t>
            </a:r>
            <a:r>
              <a:rPr lang="de-DE" sz="2000" b="1" dirty="0" err="1">
                <a:solidFill>
                  <a:srgbClr val="C00000"/>
                </a:solidFill>
              </a:rPr>
              <a:t>coordination</a:t>
            </a:r>
            <a:r>
              <a:rPr lang="de-DE" sz="2000" b="1" dirty="0">
                <a:solidFill>
                  <a:srgbClr val="C00000"/>
                </a:solidFill>
              </a:rPr>
              <a:t> du </a:t>
            </a:r>
            <a:r>
              <a:rPr lang="de-DE" sz="2000" b="1" dirty="0" err="1">
                <a:solidFill>
                  <a:srgbClr val="C00000"/>
                </a:solidFill>
              </a:rPr>
              <a:t>projet</a:t>
            </a:r>
            <a:endParaRPr lang="de-DE" sz="2000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20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61254-67D4-4910-A673-A317A93E0EE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53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71599"/>
            <a:ext cx="8424862" cy="4649689"/>
          </a:xfrm>
        </p:spPr>
        <p:txBody>
          <a:bodyPr/>
          <a:lstStyle/>
          <a:p>
            <a:r>
              <a:rPr lang="de-DE" altLang="de-DE" sz="2000" b="1" dirty="0" smtClean="0"/>
              <a:t>Die Jugendlichen stimmen dem Lernaufenthalt im Ausland zu </a:t>
            </a:r>
            <a:r>
              <a:rPr lang="de-DE" altLang="de-DE" sz="2000" b="1" u="sng" dirty="0" smtClean="0"/>
              <a:t>und</a:t>
            </a:r>
            <a:r>
              <a:rPr lang="de-DE" altLang="de-DE" sz="2000" b="1" dirty="0" smtClean="0"/>
              <a:t> der Betrieb stellt die Jugendlichen unter  Berücksichtigung der Berufsschule frei</a:t>
            </a:r>
          </a:p>
          <a:p>
            <a:pPr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rgbClr val="990000"/>
                </a:solidFill>
              </a:rPr>
              <a:t>	Les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jeunes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acceptent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de faire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un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stage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à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l‘étranger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et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ils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ont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l‘accord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leur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entreprise</a:t>
            </a:r>
            <a:r>
              <a:rPr lang="de-DE" altLang="de-DE" sz="2000" b="1" dirty="0">
                <a:solidFill>
                  <a:srgbClr val="990000"/>
                </a:solidFill>
              </a:rPr>
              <a:t> 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/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leur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centre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formation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/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leur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lycée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professionnel</a:t>
            </a:r>
            <a:endParaRPr lang="de-DE" altLang="de-DE" sz="2000" b="1" dirty="0" smtClean="0">
              <a:solidFill>
                <a:srgbClr val="990000"/>
              </a:solidFill>
            </a:endParaRPr>
          </a:p>
          <a:p>
            <a:pPr>
              <a:buFont typeface="Wingdings" pitchFamily="2" charset="2"/>
              <a:buNone/>
            </a:pPr>
            <a:endParaRPr lang="de-DE" altLang="de-DE" sz="1600" b="1" dirty="0" smtClean="0"/>
          </a:p>
          <a:p>
            <a:r>
              <a:rPr lang="de-DE" altLang="de-DE" sz="2000" b="1" dirty="0" smtClean="0"/>
              <a:t>Die Jugendlichen besitzen hinreichende Sprachkenntnisse</a:t>
            </a:r>
          </a:p>
          <a:p>
            <a:pPr>
              <a:buFontTx/>
              <a:buNone/>
            </a:pPr>
            <a:r>
              <a:rPr lang="de-DE" altLang="de-DE" sz="2000" b="1" dirty="0" smtClean="0">
                <a:solidFill>
                  <a:srgbClr val="990000"/>
                </a:solidFill>
              </a:rPr>
              <a:t>	Les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jeunes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disposent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connaissances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linguistiques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suffisantes</a:t>
            </a:r>
            <a:endParaRPr lang="de-DE" altLang="de-DE" sz="2000" b="1" dirty="0" smtClean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de-DE" altLang="de-DE" sz="1600" b="1" dirty="0" smtClean="0"/>
          </a:p>
          <a:p>
            <a:r>
              <a:rPr lang="de-DE" altLang="de-DE" sz="2000" b="1" dirty="0" smtClean="0"/>
              <a:t>Die Jugendlichen erstellen einen Praktikumsbericht</a:t>
            </a:r>
          </a:p>
          <a:p>
            <a:pPr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rgbClr val="990000"/>
                </a:solidFill>
              </a:rPr>
              <a:t>	Les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jeunes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>
                <a:solidFill>
                  <a:srgbClr val="990000"/>
                </a:solidFill>
              </a:rPr>
              <a:t>réalisent</a:t>
            </a:r>
            <a:r>
              <a:rPr lang="de-DE" altLang="de-DE" sz="2000" b="1" dirty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un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rapport</a:t>
            </a:r>
            <a:r>
              <a:rPr lang="de-DE" altLang="de-DE" sz="2000" b="1" dirty="0" smtClean="0">
                <a:solidFill>
                  <a:srgbClr val="990000"/>
                </a:solidFill>
              </a:rPr>
              <a:t> de </a:t>
            </a:r>
            <a:r>
              <a:rPr lang="de-DE" altLang="de-DE" sz="2000" b="1" dirty="0" err="1" smtClean="0">
                <a:solidFill>
                  <a:srgbClr val="990000"/>
                </a:solidFill>
              </a:rPr>
              <a:t>stage</a:t>
            </a:r>
            <a:endParaRPr lang="de-DE" altLang="de-DE" sz="2000" b="1" dirty="0" smtClean="0">
              <a:solidFill>
                <a:srgbClr val="990000"/>
              </a:solidFill>
            </a:endParaRPr>
          </a:p>
        </p:txBody>
      </p:sp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33B68-8F3E-4197-BC65-5A657A8BAE20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5288" y="188913"/>
            <a:ext cx="84248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Teilnahmevoraussetzungen</a:t>
            </a:r>
          </a:p>
          <a:p>
            <a:pPr>
              <a:defRPr/>
            </a:pPr>
            <a:r>
              <a:rPr lang="de-DE" sz="2800" b="1" kern="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Conditions</a:t>
            </a:r>
            <a:r>
              <a:rPr lang="de-DE" sz="28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sz="2800" b="1" kern="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pour</a:t>
            </a:r>
            <a:r>
              <a:rPr lang="de-DE" sz="28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sz="28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la </a:t>
            </a:r>
            <a:r>
              <a:rPr lang="de-DE" sz="2800" b="1" kern="0" dirty="0" err="1">
                <a:solidFill>
                  <a:srgbClr val="C00000"/>
                </a:solidFill>
                <a:latin typeface="Arial" charset="0"/>
                <a:cs typeface="Arial" charset="0"/>
              </a:rPr>
              <a:t>participation</a:t>
            </a:r>
            <a:endParaRPr lang="de-DE" sz="2800" b="1" kern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75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dirty="0">
                <a:solidFill>
                  <a:srgbClr val="000000"/>
                </a:solidFill>
              </a:rPr>
              <a:t>Ergebnisse / </a:t>
            </a:r>
            <a:r>
              <a:rPr lang="fr-FR" sz="3200" b="1" dirty="0">
                <a:solidFill>
                  <a:srgbClr val="C00000"/>
                </a:solidFill>
              </a:rPr>
              <a:t>Résultats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C563-B1C7-46F9-A20C-15FAFD7C29C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138888" cy="47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60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379413" y="115888"/>
            <a:ext cx="5632747" cy="864840"/>
          </a:xfrm>
        </p:spPr>
        <p:txBody>
          <a:bodyPr/>
          <a:lstStyle/>
          <a:p>
            <a:pPr algn="l"/>
            <a:r>
              <a:rPr lang="de-DE" sz="3200" b="1" dirty="0" smtClean="0"/>
              <a:t>Herausforderungen / </a:t>
            </a:r>
            <a:r>
              <a:rPr lang="fr-FR" sz="3200" b="1" dirty="0" smtClean="0">
                <a:solidFill>
                  <a:srgbClr val="C00000"/>
                </a:solidFill>
              </a:rPr>
              <a:t>Défis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125538"/>
            <a:ext cx="8351838" cy="4751387"/>
          </a:xfrm>
        </p:spPr>
        <p:txBody>
          <a:bodyPr/>
          <a:lstStyle/>
          <a:p>
            <a:pPr marL="355600" indent="-355600">
              <a:defRPr/>
            </a:pPr>
            <a:r>
              <a:rPr lang="de-DE" sz="2400" b="1" dirty="0"/>
              <a:t>Nachhaltigkeit des </a:t>
            </a:r>
            <a:r>
              <a:rPr lang="de-DE" sz="2400" b="1" dirty="0" smtClean="0"/>
              <a:t>Projekts</a:t>
            </a:r>
          </a:p>
          <a:p>
            <a:pPr marL="355600" indent="-355600">
              <a:buFontTx/>
              <a:buNone/>
              <a:defRPr/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de-DE" sz="2400" b="1" dirty="0" err="1" smtClean="0">
                <a:solidFill>
                  <a:srgbClr val="C00000"/>
                </a:solidFill>
              </a:rPr>
              <a:t>Pérennité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</a:rPr>
              <a:t>du </a:t>
            </a:r>
            <a:r>
              <a:rPr lang="de-DE" sz="2400" b="1" dirty="0" err="1" smtClean="0">
                <a:solidFill>
                  <a:srgbClr val="C00000"/>
                </a:solidFill>
              </a:rPr>
              <a:t>projet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marL="355600" indent="-355600">
              <a:buFontTx/>
              <a:buNone/>
              <a:defRPr/>
            </a:pPr>
            <a:endParaRPr lang="de-DE" sz="1000" dirty="0">
              <a:solidFill>
                <a:srgbClr val="C00000"/>
              </a:solidFill>
            </a:endParaRPr>
          </a:p>
          <a:p>
            <a:pPr marL="355600" indent="-355600">
              <a:defRPr/>
            </a:pPr>
            <a:r>
              <a:rPr lang="de-DE" sz="2400" b="1" dirty="0" smtClean="0"/>
              <a:t>Restriktion Fremdsprachenkompetenz</a:t>
            </a:r>
          </a:p>
          <a:p>
            <a:pPr marL="355600" indent="-355600">
              <a:buFontTx/>
              <a:buNone/>
              <a:defRPr/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fr-FR" sz="2400" b="1" dirty="0">
                <a:solidFill>
                  <a:srgbClr val="C00000"/>
                </a:solidFill>
              </a:rPr>
              <a:t>Difficulté de compétences en langues </a:t>
            </a:r>
            <a:r>
              <a:rPr lang="fr-FR" sz="2400" b="1" dirty="0" smtClean="0">
                <a:solidFill>
                  <a:srgbClr val="C00000"/>
                </a:solidFill>
              </a:rPr>
              <a:t>étrangères / langue de voisin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1000" dirty="0"/>
          </a:p>
          <a:p>
            <a:pPr>
              <a:defRPr/>
            </a:pPr>
            <a:r>
              <a:rPr lang="de-DE" sz="2400" b="1" dirty="0" smtClean="0"/>
              <a:t>Ressourcen </a:t>
            </a:r>
            <a:r>
              <a:rPr lang="de-DE" sz="2400" b="1" dirty="0" smtClean="0">
                <a:sym typeface="Wingdings" panose="05000000000000000000" pitchFamily="2" charset="2"/>
              </a:rPr>
              <a:t> laufende Projekterneuerung</a:t>
            </a:r>
            <a:endParaRPr lang="de-DE" sz="2400" b="1" dirty="0">
              <a:sym typeface="Wingdings" panose="05000000000000000000" pitchFamily="2" charset="2"/>
            </a:endParaRPr>
          </a:p>
          <a:p>
            <a:pPr marL="355600" indent="0">
              <a:buNone/>
              <a:tabLst>
                <a:tab pos="355600" algn="l"/>
              </a:tabLst>
              <a:defRPr/>
            </a:pPr>
            <a:r>
              <a:rPr lang="de-DE" sz="2400" b="1" dirty="0" err="1" smtClean="0">
                <a:solidFill>
                  <a:srgbClr val="C00000"/>
                </a:solidFill>
              </a:rPr>
              <a:t>Ressources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mettre </a:t>
            </a:r>
            <a:r>
              <a:rPr lang="fr-FR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à jour le projet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1000" dirty="0"/>
          </a:p>
          <a:p>
            <a:pPr>
              <a:defRPr/>
            </a:pPr>
            <a:r>
              <a:rPr lang="de-DE" sz="2400" b="1" dirty="0" smtClean="0"/>
              <a:t>Vielfalt der Projekte im Bereich Berufsbildung heute</a:t>
            </a:r>
          </a:p>
          <a:p>
            <a:pPr marL="0" indent="0">
              <a:buNone/>
              <a:tabLst>
                <a:tab pos="357188" algn="l"/>
                <a:tab pos="452438" algn="l"/>
              </a:tabLst>
              <a:defRPr/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de-DE" sz="2400" b="1" dirty="0" err="1" smtClean="0">
                <a:solidFill>
                  <a:srgbClr val="C00000"/>
                </a:solidFill>
              </a:rPr>
              <a:t>Diversité</a:t>
            </a:r>
            <a:r>
              <a:rPr lang="de-DE" sz="2400" b="1" dirty="0" smtClean="0">
                <a:solidFill>
                  <a:srgbClr val="C00000"/>
                </a:solidFill>
              </a:rPr>
              <a:t> des </a:t>
            </a:r>
            <a:r>
              <a:rPr lang="de-DE" sz="2400" b="1" dirty="0" err="1" smtClean="0">
                <a:solidFill>
                  <a:srgbClr val="C00000"/>
                </a:solidFill>
              </a:rPr>
              <a:t>projets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dans</a:t>
            </a:r>
            <a:r>
              <a:rPr lang="de-DE" sz="2400" b="1" dirty="0" smtClean="0">
                <a:solidFill>
                  <a:srgbClr val="C00000"/>
                </a:solidFill>
              </a:rPr>
              <a:t> la </a:t>
            </a:r>
            <a:r>
              <a:rPr lang="de-DE" sz="2400" b="1" dirty="0" err="1" smtClean="0">
                <a:solidFill>
                  <a:srgbClr val="C00000"/>
                </a:solidFill>
              </a:rPr>
              <a:t>domaine</a:t>
            </a:r>
            <a:r>
              <a:rPr lang="de-DE" sz="2400" b="1" dirty="0" smtClean="0">
                <a:solidFill>
                  <a:srgbClr val="C00000"/>
                </a:solidFill>
              </a:rPr>
              <a:t> de FP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355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FAE2E-2D1B-4EAF-A8B2-5CD136690ED2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96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91513" cy="1944688"/>
          </a:xfrm>
        </p:spPr>
        <p:txBody>
          <a:bodyPr anchor="t"/>
          <a:lstStyle/>
          <a:p>
            <a:pPr algn="l">
              <a:tabLst>
                <a:tab pos="447675" algn="l"/>
              </a:tabLst>
            </a:pPr>
            <a:r>
              <a:rPr lang="de-DE" sz="2800" b="1" dirty="0" smtClean="0"/>
              <a:t>3. Das Projekt Grenzüberschreitende 	Ausbildung am Oberrhein (</a:t>
            </a:r>
            <a:r>
              <a:rPr lang="de-DE" sz="2800" b="1" dirty="0" err="1" smtClean="0"/>
              <a:t>GrAus</a:t>
            </a:r>
            <a:r>
              <a:rPr lang="de-DE" sz="2800" b="1" dirty="0" smtClean="0"/>
              <a:t>)</a:t>
            </a:r>
            <a:br>
              <a:rPr lang="de-DE" sz="2800" b="1" dirty="0" smtClean="0"/>
            </a:br>
            <a:r>
              <a:rPr lang="de-DE" sz="2800" b="1" dirty="0" smtClean="0"/>
              <a:t>	</a:t>
            </a:r>
            <a:r>
              <a:rPr lang="de-DE" sz="2800" b="1" dirty="0" smtClean="0">
                <a:solidFill>
                  <a:srgbClr val="C00000"/>
                </a:solidFill>
              </a:rPr>
              <a:t>Le </a:t>
            </a:r>
            <a:r>
              <a:rPr lang="de-DE" sz="2800" b="1" dirty="0" err="1" smtClean="0">
                <a:solidFill>
                  <a:srgbClr val="C00000"/>
                </a:solidFill>
              </a:rPr>
              <a:t>projet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Apprentissage</a:t>
            </a:r>
            <a:r>
              <a:rPr lang="de-DE" sz="2800" b="1" dirty="0" smtClean="0">
                <a:solidFill>
                  <a:srgbClr val="C00000"/>
                </a:solidFill>
              </a:rPr>
              <a:t> transfrontalier</a:t>
            </a:r>
            <a:br>
              <a:rPr lang="de-DE" sz="2800" b="1" dirty="0" smtClean="0">
                <a:solidFill>
                  <a:srgbClr val="C00000"/>
                </a:solidFill>
              </a:rPr>
            </a:br>
            <a:r>
              <a:rPr lang="de-DE" sz="2800" b="1" dirty="0" smtClean="0">
                <a:solidFill>
                  <a:srgbClr val="C00000"/>
                </a:solidFill>
              </a:rPr>
              <a:t>	</a:t>
            </a:r>
            <a:r>
              <a:rPr lang="de-DE" sz="2800" b="1" dirty="0" err="1" smtClean="0">
                <a:solidFill>
                  <a:srgbClr val="C00000"/>
                </a:solidFill>
              </a:rPr>
              <a:t>dans</a:t>
            </a:r>
            <a:r>
              <a:rPr lang="de-DE" sz="2800" b="1" dirty="0" smtClean="0">
                <a:solidFill>
                  <a:srgbClr val="C00000"/>
                </a:solidFill>
              </a:rPr>
              <a:t> le </a:t>
            </a:r>
            <a:r>
              <a:rPr lang="de-DE" sz="2800" b="1" dirty="0" err="1" smtClean="0">
                <a:solidFill>
                  <a:srgbClr val="C00000"/>
                </a:solidFill>
              </a:rPr>
              <a:t>Rhin</a:t>
            </a:r>
            <a:r>
              <a:rPr lang="de-DE" sz="2800" b="1" dirty="0" smtClean="0">
                <a:solidFill>
                  <a:srgbClr val="C00000"/>
                </a:solidFill>
              </a:rPr>
              <a:t> Supérieur (AT)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1000" dirty="0" smtClean="0"/>
          </a:p>
        </p:txBody>
      </p:sp>
      <p:sp>
        <p:nvSpPr>
          <p:cNvPr id="245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3F8C5-75B6-44D9-95CC-FB85EAC3A954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79" name="Inhaltsplatzhalt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71600" y="2852935"/>
            <a:ext cx="3168352" cy="2016225"/>
          </a:xfrm>
        </p:spPr>
      </p:pic>
      <p:pic>
        <p:nvPicPr>
          <p:cNvPr id="9" name="Image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3168352" cy="19442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31" y="372745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42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246063" y="274638"/>
            <a:ext cx="8507412" cy="1000125"/>
          </a:xfrm>
        </p:spPr>
        <p:txBody>
          <a:bodyPr anchor="t"/>
          <a:lstStyle/>
          <a:p>
            <a:pPr algn="l">
              <a:tabLst>
                <a:tab pos="715963" algn="l"/>
              </a:tabLst>
            </a:pPr>
            <a:r>
              <a:rPr lang="de-DE" sz="2800" b="1" dirty="0" smtClean="0"/>
              <a:t>Warum grenzüberschreitende Ausbildung?</a:t>
            </a:r>
            <a:br>
              <a:rPr lang="de-DE" sz="2800" b="1" dirty="0" smtClean="0"/>
            </a:br>
            <a:r>
              <a:rPr lang="fr-FR" sz="2800" b="1" dirty="0" smtClean="0">
                <a:solidFill>
                  <a:srgbClr val="C00000"/>
                </a:solidFill>
              </a:rPr>
              <a:t>Pourquoi l’apprentissage transfrontalier?</a:t>
            </a:r>
            <a:endParaRPr lang="de-DE" sz="2800" b="1" dirty="0" smtClean="0"/>
          </a:p>
        </p:txBody>
      </p:sp>
      <p:pic>
        <p:nvPicPr>
          <p:cNvPr id="25602" name="Picture 10" descr="germany-flag-1420614-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2838" y="1619250"/>
            <a:ext cx="1655762" cy="1065213"/>
          </a:xfrm>
          <a:noFill/>
        </p:spPr>
      </p:pic>
      <p:pic>
        <p:nvPicPr>
          <p:cNvPr id="25603" name="Picture 13" descr="schweizerflag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638" y="1624013"/>
            <a:ext cx="16271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feld 5"/>
          <p:cNvSpPr txBox="1">
            <a:spLocks noChangeArrowheads="1"/>
          </p:cNvSpPr>
          <p:nvPr/>
        </p:nvSpPr>
        <p:spPr bwMode="auto">
          <a:xfrm>
            <a:off x="1430338" y="3908425"/>
            <a:ext cx="32400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Demografische Probleme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Fachkräftemangel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Problèmes démographiques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Manque de main-d'œuvre</a:t>
            </a:r>
          </a:p>
        </p:txBody>
      </p:sp>
      <p:pic>
        <p:nvPicPr>
          <p:cNvPr id="25605" name="Picture 11" descr="france-flag-1421126-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0" y="1630363"/>
            <a:ext cx="1666875" cy="1054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6" name="Textfeld 7"/>
          <p:cNvSpPr txBox="1">
            <a:spLocks noChangeArrowheads="1"/>
          </p:cNvSpPr>
          <p:nvPr/>
        </p:nvSpPr>
        <p:spPr bwMode="auto">
          <a:xfrm>
            <a:off x="5840413" y="3983038"/>
            <a:ext cx="25923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Arbeitslosigkeit bei </a:t>
            </a:r>
            <a:r>
              <a:rPr lang="de-DE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den unter 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25-Jährigen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Taux de chômage élevé chez les moins de 25 ans</a:t>
            </a:r>
          </a:p>
        </p:txBody>
      </p:sp>
      <p:sp>
        <p:nvSpPr>
          <p:cNvPr id="25607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2786F-56CA-4E0B-869D-2D7D9C0879F8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Pfeil nach unten 12"/>
          <p:cNvSpPr>
            <a:spLocks noChangeArrowheads="1"/>
          </p:cNvSpPr>
          <p:nvPr/>
        </p:nvSpPr>
        <p:spPr bwMode="auto">
          <a:xfrm>
            <a:off x="2787650" y="2949575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feil nach unten 12"/>
          <p:cNvSpPr>
            <a:spLocks noChangeArrowheads="1"/>
          </p:cNvSpPr>
          <p:nvPr/>
        </p:nvSpPr>
        <p:spPr bwMode="auto">
          <a:xfrm>
            <a:off x="6824116" y="2940050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85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4690864" cy="1143000"/>
          </a:xfrm>
        </p:spPr>
        <p:txBody>
          <a:bodyPr/>
          <a:lstStyle/>
          <a:p>
            <a:r>
              <a:rPr lang="de-DE" sz="3200" b="1" dirty="0" smtClean="0"/>
              <a:t>Gliederung/ </a:t>
            </a:r>
            <a:r>
              <a:rPr lang="de-DE" sz="3200" b="1" dirty="0" err="1" smtClean="0">
                <a:solidFill>
                  <a:srgbClr val="C00000"/>
                </a:solidFill>
              </a:rPr>
              <a:t>Contenu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542925" algn="l"/>
              </a:tabLst>
            </a:pPr>
            <a:r>
              <a:rPr lang="fr-FR" sz="2400" b="1" dirty="0" smtClean="0"/>
              <a:t>1.	Der </a:t>
            </a:r>
            <a:r>
              <a:rPr lang="fr-FR" sz="2400" b="1" dirty="0" err="1" smtClean="0"/>
              <a:t>Expertenausschuss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Berufsbildung</a:t>
            </a:r>
            <a:r>
              <a:rPr lang="fr-FR" sz="2400" b="1" dirty="0" smtClean="0"/>
              <a:t> EA BB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Le Comité d’experts Formation professionnelle</a:t>
            </a:r>
          </a:p>
          <a:p>
            <a:pPr marL="0" indent="0">
              <a:buNone/>
              <a:tabLst>
                <a:tab pos="536575" algn="l"/>
              </a:tabLst>
            </a:pPr>
            <a:endParaRPr lang="fr-FR" sz="800" b="1" dirty="0" smtClean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fr-FR" sz="800" b="1" dirty="0" smtClean="0"/>
          </a:p>
          <a:p>
            <a:pPr marL="0" indent="0">
              <a:buNone/>
              <a:tabLst>
                <a:tab pos="536575" algn="l"/>
              </a:tabLst>
            </a:pPr>
            <a:r>
              <a:rPr lang="fr-FR" sz="2400" b="1" dirty="0" smtClean="0"/>
              <a:t>2.	</a:t>
            </a:r>
            <a:r>
              <a:rPr lang="fr-FR" sz="2400" b="1" dirty="0" err="1" smtClean="0"/>
              <a:t>Das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Projekt</a:t>
            </a:r>
            <a:r>
              <a:rPr lang="fr-FR" sz="2400" b="1" dirty="0" smtClean="0"/>
              <a:t> Euregio-Zertifikat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fr-FR" sz="2400" b="1" dirty="0"/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Le projet Certificat Euregio</a:t>
            </a:r>
          </a:p>
          <a:p>
            <a:pPr marL="0" indent="0">
              <a:buNone/>
              <a:tabLst>
                <a:tab pos="536575" algn="l"/>
              </a:tabLst>
            </a:pPr>
            <a:endParaRPr lang="fr-FR" sz="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spcBef>
                <a:spcPts val="0"/>
              </a:spcBef>
              <a:buNone/>
              <a:tabLst>
                <a:tab pos="536575" algn="l"/>
              </a:tabLst>
            </a:pPr>
            <a:r>
              <a:rPr lang="de-DE" sz="2400" b="1" dirty="0" smtClean="0"/>
              <a:t>3.	Das Projekt „Grenzüberschreitende Ausbildung 	am Oberrhein“(</a:t>
            </a:r>
            <a:r>
              <a:rPr lang="de-DE" sz="2400" b="1" dirty="0" err="1" smtClean="0"/>
              <a:t>GrAus</a:t>
            </a:r>
            <a:r>
              <a:rPr lang="de-DE" sz="2400" b="1" dirty="0" smtClean="0"/>
              <a:t>) / </a:t>
            </a:r>
            <a:r>
              <a:rPr lang="de-DE" sz="2400" b="1" dirty="0"/>
              <a:t>INTERREG V-Projekt </a:t>
            </a:r>
          </a:p>
          <a:p>
            <a:pPr marL="0" indent="0">
              <a:spcBef>
                <a:spcPts val="0"/>
              </a:spcBef>
              <a:buNone/>
              <a:tabLst>
                <a:tab pos="536575" algn="l"/>
              </a:tabLst>
            </a:pPr>
            <a:r>
              <a:rPr lang="de-DE" sz="2400" b="1" dirty="0" smtClean="0"/>
              <a:t>	„</a:t>
            </a:r>
            <a:r>
              <a:rPr lang="de-DE" sz="2400" b="1" dirty="0"/>
              <a:t>Erfolg ohne </a:t>
            </a:r>
            <a:r>
              <a:rPr lang="de-DE" sz="2400" b="1" dirty="0" smtClean="0"/>
              <a:t>Grenzen“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36575" algn="l"/>
              </a:tabLst>
            </a:pPr>
            <a:r>
              <a:rPr lang="fr-FR" sz="2400" b="1" dirty="0">
                <a:solidFill>
                  <a:srgbClr val="C00000"/>
                </a:solidFill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Le </a:t>
            </a:r>
            <a:r>
              <a:rPr lang="de-DE" sz="2400" b="1" dirty="0" err="1">
                <a:solidFill>
                  <a:srgbClr val="C00000"/>
                </a:solidFill>
                <a:ea typeface="+mj-ea"/>
                <a:cs typeface="+mj-cs"/>
              </a:rPr>
              <a:t>projet</a:t>
            </a:r>
            <a:r>
              <a:rPr lang="de-DE" sz="24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„</a:t>
            </a:r>
            <a:r>
              <a:rPr lang="de-DE" sz="2400" b="1" dirty="0" err="1" smtClean="0">
                <a:solidFill>
                  <a:srgbClr val="C00000"/>
                </a:solidFill>
                <a:ea typeface="+mj-ea"/>
                <a:cs typeface="+mj-cs"/>
              </a:rPr>
              <a:t>Apprentissage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de-DE" sz="2400" b="1" dirty="0">
                <a:solidFill>
                  <a:srgbClr val="C00000"/>
                </a:solidFill>
                <a:ea typeface="+mj-ea"/>
                <a:cs typeface="+mj-cs"/>
              </a:rPr>
              <a:t>transfrontalier </a:t>
            </a:r>
            <a:r>
              <a:rPr lang="de-DE" sz="2400" b="1" dirty="0" err="1">
                <a:solidFill>
                  <a:srgbClr val="C00000"/>
                </a:solidFill>
                <a:ea typeface="+mj-ea"/>
                <a:cs typeface="+mj-cs"/>
              </a:rPr>
              <a:t>dans</a:t>
            </a:r>
            <a:r>
              <a:rPr lang="de-DE" sz="24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le 	</a:t>
            </a:r>
            <a:r>
              <a:rPr lang="de-DE" sz="2400" b="1" dirty="0" err="1" smtClean="0">
                <a:solidFill>
                  <a:srgbClr val="C00000"/>
                </a:solidFill>
                <a:ea typeface="+mj-ea"/>
                <a:cs typeface="+mj-cs"/>
              </a:rPr>
              <a:t>Rhin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ea typeface="+mj-ea"/>
                <a:cs typeface="+mj-cs"/>
              </a:rPr>
              <a:t>Supérieur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“ </a:t>
            </a:r>
            <a:r>
              <a:rPr lang="de-DE" sz="2400" b="1" dirty="0">
                <a:solidFill>
                  <a:srgbClr val="C00000"/>
                </a:solidFill>
                <a:ea typeface="+mj-ea"/>
                <a:cs typeface="+mj-cs"/>
              </a:rPr>
              <a:t>(</a:t>
            </a:r>
            <a:r>
              <a:rPr lang="de-DE" sz="2400" b="1" dirty="0" smtClean="0">
                <a:solidFill>
                  <a:srgbClr val="C00000"/>
                </a:solidFill>
                <a:ea typeface="+mj-ea"/>
                <a:cs typeface="+mj-cs"/>
              </a:rPr>
              <a:t>AT) / </a:t>
            </a:r>
            <a:r>
              <a:rPr lang="fr-FR" sz="2400" b="1" dirty="0">
                <a:solidFill>
                  <a:srgbClr val="C00000"/>
                </a:solidFill>
                <a:ea typeface="+mj-ea"/>
                <a:cs typeface="+mj-cs"/>
              </a:rPr>
              <a:t>projet INTERREG V </a:t>
            </a:r>
          </a:p>
          <a:p>
            <a:pPr marL="0" indent="0">
              <a:spcBef>
                <a:spcPts val="0"/>
              </a:spcBef>
              <a:buNone/>
              <a:tabLst>
                <a:tab pos="536575" algn="l"/>
              </a:tabLst>
            </a:pPr>
            <a:r>
              <a:rPr lang="fr-FR" sz="2400" b="1" dirty="0" smtClean="0">
                <a:solidFill>
                  <a:srgbClr val="C00000"/>
                </a:solidFill>
                <a:ea typeface="+mj-ea"/>
                <a:cs typeface="+mj-cs"/>
              </a:rPr>
              <a:t>	„</a:t>
            </a:r>
            <a:r>
              <a:rPr lang="fr-FR" sz="2400" b="1" dirty="0">
                <a:solidFill>
                  <a:srgbClr val="C00000"/>
                </a:solidFill>
                <a:ea typeface="+mj-ea"/>
                <a:cs typeface="+mj-cs"/>
              </a:rPr>
              <a:t>Réussir sans frontière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85751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549274"/>
            <a:ext cx="8281168" cy="5616029"/>
          </a:xfrm>
        </p:spPr>
        <p:txBody>
          <a:bodyPr/>
          <a:lstStyle/>
          <a:p>
            <a:pPr marL="363538" indent="-363538">
              <a:lnSpc>
                <a:spcPct val="80000"/>
              </a:lnSpc>
              <a:buFontTx/>
              <a:buNone/>
              <a:tabLst>
                <a:tab pos="539750" algn="l"/>
              </a:tabLst>
            </a:pPr>
            <a:r>
              <a:rPr lang="de-DE" altLang="de-DE" sz="2800" b="1" dirty="0" smtClean="0"/>
              <a:t>Aber auch… </a:t>
            </a:r>
          </a:p>
          <a:p>
            <a:pPr marL="363538" indent="-363538">
              <a:lnSpc>
                <a:spcPct val="80000"/>
              </a:lnSpc>
              <a:buFontTx/>
              <a:buNone/>
              <a:tabLst>
                <a:tab pos="539750" algn="l"/>
              </a:tabLst>
            </a:pPr>
            <a:r>
              <a:rPr lang="de-DE" altLang="de-DE" sz="2800" b="1" dirty="0" smtClean="0">
                <a:solidFill>
                  <a:srgbClr val="C00000"/>
                </a:solidFill>
              </a:rPr>
              <a:t>Mais </a:t>
            </a:r>
            <a:r>
              <a:rPr lang="de-DE" altLang="de-DE" sz="2800" b="1" dirty="0" err="1" smtClean="0">
                <a:solidFill>
                  <a:srgbClr val="C00000"/>
                </a:solidFill>
              </a:rPr>
              <a:t>aussi</a:t>
            </a:r>
            <a:r>
              <a:rPr lang="de-DE" altLang="de-DE" sz="2800" b="1" dirty="0" smtClean="0">
                <a:solidFill>
                  <a:srgbClr val="C00000"/>
                </a:solidFill>
              </a:rPr>
              <a:t>…</a:t>
            </a:r>
          </a:p>
          <a:p>
            <a:pPr marL="363538" indent="-363538">
              <a:lnSpc>
                <a:spcPct val="80000"/>
              </a:lnSpc>
              <a:buFontTx/>
              <a:buNone/>
              <a:tabLst>
                <a:tab pos="539750" algn="l"/>
              </a:tabLst>
            </a:pPr>
            <a:endParaRPr lang="de-DE" altLang="de-DE" sz="1200" b="1" dirty="0" smtClean="0">
              <a:solidFill>
                <a:srgbClr val="C00000"/>
              </a:solidFill>
            </a:endParaRPr>
          </a:p>
          <a:p>
            <a:pPr marL="363538" indent="-363538">
              <a:spcBef>
                <a:spcPts val="0"/>
              </a:spcBef>
              <a:tabLst>
                <a:tab pos="539750" algn="l"/>
              </a:tabLst>
            </a:pPr>
            <a:r>
              <a:rPr lang="de-DE" altLang="de-DE" sz="2400" b="1" dirty="0" smtClean="0"/>
              <a:t>Perspektiven eröffnen durch Doppelqualifikation </a:t>
            </a:r>
          </a:p>
          <a:p>
            <a:pPr marL="363538" indent="-363538">
              <a:spcBef>
                <a:spcPts val="0"/>
              </a:spcBef>
              <a:buFontTx/>
              <a:buNone/>
              <a:tabLst>
                <a:tab pos="539750" algn="l"/>
              </a:tabLst>
            </a:pPr>
            <a:r>
              <a:rPr lang="fr-FR" altLang="de-DE" sz="2400" b="1" dirty="0" smtClean="0">
                <a:solidFill>
                  <a:srgbClr val="C00000"/>
                </a:solidFill>
              </a:rPr>
              <a:t>	Perspectives ouvertes par la double-qualification</a:t>
            </a:r>
          </a:p>
          <a:p>
            <a:pPr marL="363538" indent="-363538">
              <a:buFontTx/>
              <a:buNone/>
              <a:tabLst>
                <a:tab pos="539750" algn="l"/>
              </a:tabLst>
            </a:pPr>
            <a:endParaRPr lang="de-DE" altLang="de-DE" sz="800" b="1" dirty="0" smtClean="0"/>
          </a:p>
          <a:p>
            <a:pPr marL="363538" indent="-363538">
              <a:spcBef>
                <a:spcPts val="0"/>
              </a:spcBef>
              <a:tabLst>
                <a:tab pos="539750" algn="l"/>
              </a:tabLst>
            </a:pPr>
            <a:r>
              <a:rPr lang="de-DE" altLang="de-DE" sz="2400" b="1" dirty="0" smtClean="0"/>
              <a:t>Arbeitsmarkt 360 Grad</a:t>
            </a:r>
          </a:p>
          <a:p>
            <a:pPr marL="363538" indent="-363538">
              <a:spcBef>
                <a:spcPts val="0"/>
              </a:spcBef>
              <a:buFontTx/>
              <a:buNone/>
              <a:tabLst>
                <a:tab pos="539750" algn="l"/>
              </a:tabLst>
            </a:pPr>
            <a:r>
              <a:rPr lang="fr-FR" altLang="de-DE" sz="2400" b="1" dirty="0" smtClean="0">
                <a:solidFill>
                  <a:srgbClr val="C00000"/>
                </a:solidFill>
              </a:rPr>
              <a:t>	Marché du travail « à 360 degrés »</a:t>
            </a:r>
            <a:endParaRPr lang="de-DE" altLang="de-DE" sz="2400" b="1" dirty="0" smtClean="0"/>
          </a:p>
          <a:p>
            <a:pPr marL="363538" indent="-363538">
              <a:buFontTx/>
              <a:buNone/>
              <a:tabLst>
                <a:tab pos="539750" algn="l"/>
              </a:tabLst>
            </a:pPr>
            <a:endParaRPr lang="de-DE" altLang="de-DE" sz="800" b="1" dirty="0" smtClean="0"/>
          </a:p>
          <a:p>
            <a:pPr marL="363538" indent="-363538">
              <a:tabLst>
                <a:tab pos="539750" algn="l"/>
              </a:tabLst>
            </a:pPr>
            <a:r>
              <a:rPr lang="de-DE" altLang="de-DE" sz="2400" b="1" dirty="0" smtClean="0"/>
              <a:t>Mobilität fördern, internationale Qualifikationen stärken (Fachkompetenz, Fremdsprachenkompetenz, interkulturelle Kompetenz, Netzkompetenz)</a:t>
            </a:r>
          </a:p>
          <a:p>
            <a:pPr marL="363538" indent="-363538">
              <a:spcBef>
                <a:spcPts val="0"/>
              </a:spcBef>
              <a:buFontTx/>
              <a:buNone/>
              <a:tabLst>
                <a:tab pos="539750" algn="l"/>
              </a:tabLst>
            </a:pPr>
            <a:r>
              <a:rPr lang="fr-FR" altLang="de-DE" sz="2400" b="1" dirty="0" smtClean="0">
                <a:solidFill>
                  <a:srgbClr val="C00000"/>
                </a:solidFill>
              </a:rPr>
              <a:t>	Favoriser la mobilité, renforcer les qualifications (compétences techniques, en langues étrangères, interculturelles et de mettre en réseau)</a:t>
            </a:r>
            <a:endParaRPr lang="de-DE" altLang="de-DE" sz="2400" b="1" dirty="0" smtClean="0">
              <a:solidFill>
                <a:srgbClr val="C00000"/>
              </a:solidFill>
            </a:endParaRPr>
          </a:p>
          <a:p>
            <a:pPr marL="363538" indent="-363538">
              <a:buFontTx/>
              <a:buNone/>
              <a:tabLst>
                <a:tab pos="539750" algn="l"/>
              </a:tabLst>
            </a:pPr>
            <a:r>
              <a:rPr lang="fr-FR" altLang="de-DE" sz="2400" b="1" dirty="0" smtClean="0">
                <a:sym typeface="Wingdings" pitchFamily="2" charset="2"/>
              </a:rPr>
              <a:t>	 </a:t>
            </a:r>
            <a:r>
              <a:rPr lang="fr-FR" altLang="de-DE" sz="2400" b="1" dirty="0" err="1" smtClean="0">
                <a:sym typeface="Wingdings" pitchFamily="2" charset="2"/>
              </a:rPr>
              <a:t>win-win</a:t>
            </a:r>
            <a:r>
              <a:rPr lang="fr-FR" altLang="de-DE" sz="2400" b="1" dirty="0" smtClean="0">
                <a:sym typeface="Wingdings" pitchFamily="2" charset="2"/>
              </a:rPr>
              <a:t> – Situation </a:t>
            </a:r>
            <a:r>
              <a:rPr lang="fr-FR" altLang="de-DE" sz="2400" b="1" dirty="0" err="1" smtClean="0">
                <a:sym typeface="Wingdings" pitchFamily="2" charset="2"/>
              </a:rPr>
              <a:t>für</a:t>
            </a:r>
            <a:r>
              <a:rPr lang="fr-FR" altLang="de-DE" sz="2400" b="1" dirty="0" smtClean="0">
                <a:sym typeface="Wingdings" pitchFamily="2" charset="2"/>
              </a:rPr>
              <a:t> </a:t>
            </a:r>
            <a:r>
              <a:rPr lang="fr-FR" altLang="de-DE" sz="2400" b="1" dirty="0" err="1" smtClean="0">
                <a:sym typeface="Wingdings" pitchFamily="2" charset="2"/>
              </a:rPr>
              <a:t>alle</a:t>
            </a:r>
            <a:r>
              <a:rPr lang="fr-FR" altLang="de-DE" sz="2400" b="1" dirty="0" smtClean="0">
                <a:sym typeface="Wingdings" pitchFamily="2" charset="2"/>
              </a:rPr>
              <a:t> / </a:t>
            </a:r>
            <a:r>
              <a:rPr lang="fr-FR" altLang="de-DE" sz="2400" b="1" dirty="0" smtClean="0">
                <a:solidFill>
                  <a:srgbClr val="C00000"/>
                </a:solidFill>
                <a:sym typeface="Wingdings" pitchFamily="2" charset="2"/>
              </a:rPr>
              <a:t>pour tous.</a:t>
            </a:r>
            <a:endParaRPr lang="fr-FR" altLang="de-DE" sz="2400" b="1" dirty="0" smtClean="0">
              <a:solidFill>
                <a:srgbClr val="C00000"/>
              </a:solidFill>
            </a:endParaRPr>
          </a:p>
        </p:txBody>
      </p:sp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485D5B-C91F-4504-A434-18F6D35DBEB1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36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/>
          <p:cNvSpPr>
            <a:spLocks noGrp="1"/>
          </p:cNvSpPr>
          <p:nvPr>
            <p:ph idx="1"/>
          </p:nvPr>
        </p:nvSpPr>
        <p:spPr>
          <a:xfrm>
            <a:off x="468313" y="404813"/>
            <a:ext cx="8207375" cy="4752975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b="1" dirty="0" smtClean="0"/>
              <a:t>Ziele / </a:t>
            </a:r>
            <a:r>
              <a:rPr lang="fr-FR" altLang="de-DE" sz="2800" b="1" dirty="0" smtClean="0">
                <a:solidFill>
                  <a:srgbClr val="C00000"/>
                </a:solidFill>
              </a:rPr>
              <a:t>Buts</a:t>
            </a:r>
          </a:p>
          <a:p>
            <a:pPr>
              <a:buFontTx/>
              <a:buNone/>
            </a:pPr>
            <a:endParaRPr lang="fr-FR" altLang="de-DE" sz="1200" b="1" dirty="0" smtClean="0">
              <a:solidFill>
                <a:srgbClr val="C00000"/>
              </a:solidFill>
            </a:endParaRPr>
          </a:p>
          <a:p>
            <a:r>
              <a:rPr lang="de-DE" altLang="de-DE" sz="2400" b="1" dirty="0" smtClean="0"/>
              <a:t>Abbau von Arbeitslosigkeit in Frankreich</a:t>
            </a:r>
          </a:p>
          <a:p>
            <a:pPr>
              <a:buFontTx/>
              <a:buNone/>
            </a:pPr>
            <a:r>
              <a:rPr lang="fr-FR" altLang="de-DE" sz="2400" b="1" dirty="0" smtClean="0">
                <a:solidFill>
                  <a:srgbClr val="C00000"/>
                </a:solidFill>
              </a:rPr>
              <a:t>	</a:t>
            </a:r>
            <a:r>
              <a:rPr lang="fr-FR" altLang="de-DE" sz="2400" b="1" dirty="0" err="1" smtClean="0">
                <a:solidFill>
                  <a:srgbClr val="C00000"/>
                </a:solidFill>
              </a:rPr>
              <a:t>Reduction</a:t>
            </a:r>
            <a:r>
              <a:rPr lang="fr-FR" altLang="de-DE" sz="2400" b="1" dirty="0" smtClean="0">
                <a:solidFill>
                  <a:srgbClr val="C00000"/>
                </a:solidFill>
              </a:rPr>
              <a:t> du taux de chômage en France</a:t>
            </a:r>
            <a:endParaRPr lang="de-DE" altLang="de-DE" sz="2400" b="1" dirty="0" smtClean="0"/>
          </a:p>
          <a:p>
            <a:pPr>
              <a:buFontTx/>
              <a:buNone/>
            </a:pPr>
            <a:endParaRPr lang="fr-FR" altLang="de-DE" sz="800" b="1" dirty="0" smtClean="0"/>
          </a:p>
          <a:p>
            <a:r>
              <a:rPr lang="fr-FR" altLang="de-DE" sz="2400" b="1" dirty="0" err="1" smtClean="0"/>
              <a:t>Fachkräftegewinnung</a:t>
            </a:r>
            <a:endParaRPr lang="fr-FR" altLang="de-DE" sz="2400" b="1" dirty="0" smtClean="0"/>
          </a:p>
          <a:p>
            <a:pPr>
              <a:buFontTx/>
              <a:buNone/>
            </a:pPr>
            <a:r>
              <a:rPr lang="fr-FR" altLang="de-DE" sz="2400" b="1" dirty="0" smtClean="0">
                <a:solidFill>
                  <a:srgbClr val="C00000"/>
                </a:solidFill>
              </a:rPr>
              <a:t>	Rechercher de personnel qualifié</a:t>
            </a:r>
          </a:p>
          <a:p>
            <a:pPr>
              <a:buFontTx/>
              <a:buNone/>
            </a:pPr>
            <a:endParaRPr lang="de-DE" altLang="de-DE" sz="800" b="1" dirty="0" smtClean="0"/>
          </a:p>
          <a:p>
            <a:r>
              <a:rPr lang="de-DE" altLang="de-DE" sz="2400" b="1" dirty="0" smtClean="0"/>
              <a:t>Zusammenarbeit von Schulen und Betriebe fördern</a:t>
            </a:r>
          </a:p>
          <a:p>
            <a:pPr>
              <a:buFontTx/>
              <a:buNone/>
            </a:pPr>
            <a:r>
              <a:rPr lang="fr-FR" altLang="de-DE" sz="2400" b="1" dirty="0" smtClean="0">
                <a:solidFill>
                  <a:srgbClr val="C00000"/>
                </a:solidFill>
              </a:rPr>
              <a:t>	Inciter à un travail étroit entre écoles et entreprises </a:t>
            </a:r>
          </a:p>
          <a:p>
            <a:pPr>
              <a:buFontTx/>
              <a:buNone/>
            </a:pPr>
            <a:endParaRPr lang="fr-FR" altLang="de-DE" sz="800" b="1" dirty="0" smtClean="0">
              <a:solidFill>
                <a:srgbClr val="C00000"/>
              </a:solidFill>
            </a:endParaRPr>
          </a:p>
          <a:p>
            <a:r>
              <a:rPr lang="de-DE" altLang="de-DE" sz="2400" b="1" dirty="0" smtClean="0"/>
              <a:t>Verstärkung der Vernetzung der Teilregionen am OR</a:t>
            </a:r>
          </a:p>
          <a:p>
            <a:pPr>
              <a:buFontTx/>
              <a:buNone/>
            </a:pPr>
            <a:r>
              <a:rPr lang="de-DE" altLang="de-DE" sz="2400" b="1" dirty="0" smtClean="0">
                <a:solidFill>
                  <a:srgbClr val="C00000"/>
                </a:solidFill>
              </a:rPr>
              <a:t>	Mise en 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réseau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 des 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pays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 du 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Rhin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 Supérieur</a:t>
            </a:r>
          </a:p>
        </p:txBody>
      </p:sp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29A6B-54E0-4063-A274-1B2E23EA3076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95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638175"/>
            <a:ext cx="8641655" cy="567114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800" b="1" dirty="0" smtClean="0"/>
              <a:t>Modell / </a:t>
            </a:r>
            <a:r>
              <a:rPr lang="de-DE" altLang="de-DE" sz="2800" b="1" dirty="0" err="1" smtClean="0">
                <a:solidFill>
                  <a:srgbClr val="C00000"/>
                </a:solidFill>
              </a:rPr>
              <a:t>modèle</a:t>
            </a:r>
            <a:endParaRPr lang="de-DE" altLang="de-DE" sz="28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100" b="1" dirty="0" smtClean="0">
              <a:solidFill>
                <a:srgbClr val="C00000"/>
              </a:solidFill>
            </a:endParaRPr>
          </a:p>
          <a:p>
            <a:r>
              <a:rPr lang="de-DE" altLang="de-DE" sz="2400" b="1" dirty="0"/>
              <a:t>Die Jugendlichen </a:t>
            </a:r>
            <a:r>
              <a:rPr lang="de-DE" altLang="de-DE" sz="2400" b="1" dirty="0" smtClean="0"/>
              <a:t>können im Rahmen ihrer Ausbildung als Franzosen den theoretischen Teil im Elsass und den gesamten praktischen Teil ihrer Ausbildung auf der deutschen Seite des Oberrheingebiets absolvieren - </a:t>
            </a:r>
            <a:r>
              <a:rPr lang="de-DE" altLang="de-DE" sz="2400" b="1" u="sng" dirty="0"/>
              <a:t>oder </a:t>
            </a:r>
            <a:r>
              <a:rPr lang="de-DE" altLang="de-DE" sz="2400" b="1" u="sng" dirty="0" smtClean="0"/>
              <a:t>umgekehrt:</a:t>
            </a:r>
            <a:r>
              <a:rPr lang="de-DE" altLang="de-DE" sz="2400" b="1" dirty="0" smtClean="0"/>
              <a:t> als Deutsche den theoretischen Teil ihrer Ausbildung auf der deutschen und den praktischen Teil ihrer Ausbildung auf der französischen Seite.</a:t>
            </a:r>
          </a:p>
          <a:p>
            <a:endParaRPr lang="de-DE" sz="800" dirty="0">
              <a:solidFill>
                <a:srgbClr val="C00000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L’objectif pour les jeunes est de pouvoir suivre la formation théorique en </a:t>
            </a:r>
            <a:r>
              <a:rPr lang="fr-FR" sz="2400" b="1" dirty="0" smtClean="0">
                <a:solidFill>
                  <a:srgbClr val="C00000"/>
                </a:solidFill>
              </a:rPr>
              <a:t>Alsace </a:t>
            </a:r>
            <a:r>
              <a:rPr lang="fr-FR" sz="2400" b="1" dirty="0">
                <a:solidFill>
                  <a:srgbClr val="C00000"/>
                </a:solidFill>
              </a:rPr>
              <a:t>et la formation pratique du côté allemand de la région du Rhin </a:t>
            </a:r>
            <a:r>
              <a:rPr lang="fr-FR" sz="2400" b="1" dirty="0" smtClean="0">
                <a:solidFill>
                  <a:srgbClr val="C00000"/>
                </a:solidFill>
              </a:rPr>
              <a:t>supérieur - </a:t>
            </a:r>
            <a:r>
              <a:rPr lang="fr-FR" sz="2400" b="1" u="sng" dirty="0" smtClean="0">
                <a:solidFill>
                  <a:srgbClr val="C00000"/>
                </a:solidFill>
              </a:rPr>
              <a:t>ou</a:t>
            </a:r>
            <a:r>
              <a:rPr lang="fr-FR" sz="2400" b="1" u="sng" dirty="0">
                <a:solidFill>
                  <a:srgbClr val="C00000"/>
                </a:solidFill>
              </a:rPr>
              <a:t>, inversement,</a:t>
            </a:r>
            <a:r>
              <a:rPr lang="fr-FR" sz="2400" b="1" dirty="0">
                <a:solidFill>
                  <a:srgbClr val="C00000"/>
                </a:solidFill>
              </a:rPr>
              <a:t> suivre la formation théorique du côté allemand et la formation pratique </a:t>
            </a:r>
            <a:r>
              <a:rPr lang="fr-FR" sz="2400" b="1" dirty="0" smtClean="0">
                <a:solidFill>
                  <a:srgbClr val="C00000"/>
                </a:solidFill>
              </a:rPr>
              <a:t>en </a:t>
            </a:r>
            <a:r>
              <a:rPr lang="fr-FR" sz="2400" b="1" dirty="0">
                <a:solidFill>
                  <a:srgbClr val="C00000"/>
                </a:solidFill>
              </a:rPr>
              <a:t>Alsace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	</a:t>
            </a:r>
          </a:p>
          <a:p>
            <a:pPr>
              <a:buFontTx/>
              <a:buNone/>
            </a:pPr>
            <a:endParaRPr lang="de-DE" altLang="de-DE" sz="800" b="1" dirty="0" smtClean="0"/>
          </a:p>
        </p:txBody>
      </p:sp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E4AA10-B761-474B-8F74-539C56B3B6C9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2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223963"/>
          </a:xfrm>
        </p:spPr>
        <p:txBody>
          <a:bodyPr anchor="t"/>
          <a:lstStyle/>
          <a:p>
            <a:pPr algn="l">
              <a:tabLst>
                <a:tab pos="623888" algn="l"/>
              </a:tabLst>
            </a:pPr>
            <a:r>
              <a:rPr lang="de-DE" sz="2800" b="1" dirty="0" smtClean="0"/>
              <a:t>Projektentwicklung / </a:t>
            </a:r>
            <a:r>
              <a:rPr lang="fr-FR" sz="2800" b="1" dirty="0" smtClean="0">
                <a:solidFill>
                  <a:srgbClr val="C00000"/>
                </a:solidFill>
              </a:rPr>
              <a:t>Développement du projet</a:t>
            </a:r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2000" b="1" dirty="0" smtClean="0"/>
              <a:t>Ausgangsprojekt im </a:t>
            </a:r>
            <a:r>
              <a:rPr lang="de-DE" sz="2000" b="1" dirty="0" err="1" smtClean="0"/>
              <a:t>Eurodistrict</a:t>
            </a:r>
            <a:r>
              <a:rPr lang="de-DE" sz="2000" b="1" dirty="0" smtClean="0"/>
              <a:t> Strasbourg - </a:t>
            </a:r>
            <a:r>
              <a:rPr lang="de-DE" sz="2000" b="1" dirty="0" err="1" smtClean="0"/>
              <a:t>Ortenau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fr-FR" sz="2000" b="1" dirty="0" smtClean="0">
                <a:solidFill>
                  <a:srgbClr val="C00000"/>
                </a:solidFill>
              </a:rPr>
              <a:t>Projet initial dans l‘</a:t>
            </a:r>
            <a:r>
              <a:rPr lang="fr-FR" sz="2000" b="1" dirty="0" err="1" smtClean="0">
                <a:solidFill>
                  <a:srgbClr val="C00000"/>
                </a:solidFill>
              </a:rPr>
              <a:t>Eurodistrict</a:t>
            </a:r>
            <a:r>
              <a:rPr lang="fr-FR" sz="2000" b="1" dirty="0" smtClean="0">
                <a:solidFill>
                  <a:srgbClr val="C00000"/>
                </a:solidFill>
              </a:rPr>
              <a:t> Strasbourg - </a:t>
            </a:r>
            <a:r>
              <a:rPr lang="fr-FR" sz="2000" b="1" dirty="0" err="1" smtClean="0">
                <a:solidFill>
                  <a:srgbClr val="C00000"/>
                </a:solidFill>
              </a:rPr>
              <a:t>Ortenau</a:t>
            </a:r>
            <a:endParaRPr lang="fr-FR" sz="2000" b="1" dirty="0" smtClean="0">
              <a:solidFill>
                <a:srgbClr val="C00000"/>
              </a:solidFill>
            </a:endParaRPr>
          </a:p>
        </p:txBody>
      </p:sp>
      <p:sp>
        <p:nvSpPr>
          <p:cNvPr id="28674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CBA38-C49A-49B0-A938-94FA9C923591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60382149"/>
              </p:ext>
            </p:extLst>
          </p:nvPr>
        </p:nvGraphicFramePr>
        <p:xfrm>
          <a:off x="179512" y="1844824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843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F2830-7F3C-4407-9586-54C1682EBF1E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Rechteck 5"/>
          <p:cNvSpPr>
            <a:spLocks noChangeArrowheads="1"/>
          </p:cNvSpPr>
          <p:nvPr/>
        </p:nvSpPr>
        <p:spPr bwMode="auto">
          <a:xfrm>
            <a:off x="323850" y="385763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15963" algn="l"/>
              </a:tabLst>
            </a:pPr>
            <a:r>
              <a:rPr lang="de-DE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Übertragung 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des Projekts ED Strasbourg -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Ortenau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auf den </a:t>
            </a:r>
            <a:r>
              <a:rPr lang="de-DE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gesamten 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Oberrhein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15963" algn="l"/>
              </a:tabLst>
            </a:pPr>
            <a:r>
              <a:rPr lang="fr-FR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Application </a:t>
            </a: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du Projet ED Strasbourg- </a:t>
            </a:r>
            <a:r>
              <a:rPr lang="fr-FR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Ortenau</a:t>
            </a: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à  </a:t>
            </a:r>
            <a:r>
              <a:rPr lang="fr-FR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l’ensemble </a:t>
            </a:r>
            <a:r>
              <a:rPr lang="fr-F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du Rhin Supérieur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758969257"/>
              </p:ext>
            </p:extLst>
          </p:nvPr>
        </p:nvGraphicFramePr>
        <p:xfrm>
          <a:off x="179512" y="1694928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384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638175"/>
            <a:ext cx="8713663" cy="610319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800" b="1" dirty="0" smtClean="0"/>
              <a:t>Herausforderungen / </a:t>
            </a:r>
            <a:r>
              <a:rPr lang="de-DE" altLang="de-DE" sz="2800" b="1" dirty="0" smtClean="0">
                <a:solidFill>
                  <a:srgbClr val="C00000"/>
                </a:solidFill>
              </a:rPr>
              <a:t>Défis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600" b="1" dirty="0" smtClean="0">
              <a:solidFill>
                <a:srgbClr val="C00000"/>
              </a:solidFill>
            </a:endParaRPr>
          </a:p>
          <a:p>
            <a:r>
              <a:rPr lang="de-DE" altLang="de-DE" sz="2400" b="1" dirty="0" smtClean="0"/>
              <a:t>Abnehmende Sprachkompetenz  in der Sprache des Nachbarn in allen Ländern am OR</a:t>
            </a:r>
          </a:p>
          <a:p>
            <a:pPr>
              <a:buFontTx/>
              <a:buNone/>
            </a:pPr>
            <a:r>
              <a:rPr lang="de-DE" altLang="de-DE" sz="2400" b="1" dirty="0" smtClean="0">
                <a:solidFill>
                  <a:srgbClr val="C00000"/>
                </a:solidFill>
              </a:rPr>
              <a:t>	R</a:t>
            </a:r>
            <a:r>
              <a:rPr lang="fr-FR" altLang="de-DE" sz="2400" b="1" dirty="0" err="1" smtClean="0">
                <a:solidFill>
                  <a:srgbClr val="C00000"/>
                </a:solidFill>
              </a:rPr>
              <a:t>ecul</a:t>
            </a:r>
            <a:r>
              <a:rPr lang="fr-FR" altLang="de-DE" sz="2400" b="1" dirty="0" smtClean="0">
                <a:solidFill>
                  <a:srgbClr val="C00000"/>
                </a:solidFill>
              </a:rPr>
              <a:t> des compétences en langues étrangères de voisin dans le RS</a:t>
            </a:r>
          </a:p>
          <a:p>
            <a:pPr>
              <a:buFontTx/>
              <a:buNone/>
            </a:pPr>
            <a:endParaRPr lang="de-DE" altLang="de-DE" sz="800" b="1" dirty="0" smtClean="0"/>
          </a:p>
          <a:p>
            <a:r>
              <a:rPr lang="de-DE" altLang="de-DE" sz="2400" b="1" dirty="0" smtClean="0"/>
              <a:t>große Verschiedenheit der Bildungssysteme</a:t>
            </a:r>
          </a:p>
          <a:p>
            <a:pPr>
              <a:buFontTx/>
              <a:buNone/>
            </a:pPr>
            <a:r>
              <a:rPr lang="de-DE" altLang="de-DE" sz="2400" b="1" dirty="0" smtClean="0">
                <a:solidFill>
                  <a:srgbClr val="C00000"/>
                </a:solidFill>
              </a:rPr>
              <a:t>	D</a:t>
            </a:r>
            <a:r>
              <a:rPr lang="fr-FR" altLang="de-DE" sz="2400" b="1" dirty="0" err="1" smtClean="0">
                <a:solidFill>
                  <a:srgbClr val="C00000"/>
                </a:solidFill>
              </a:rPr>
              <a:t>iversité</a:t>
            </a:r>
            <a:r>
              <a:rPr lang="fr-FR" altLang="de-DE" sz="2400" b="1" dirty="0" smtClean="0">
                <a:solidFill>
                  <a:srgbClr val="C00000"/>
                </a:solidFill>
              </a:rPr>
              <a:t> des systèmes éducatifs</a:t>
            </a:r>
          </a:p>
          <a:p>
            <a:pPr>
              <a:buFontTx/>
              <a:buNone/>
            </a:pPr>
            <a:endParaRPr lang="de-DE" altLang="de-DE" sz="800" b="1" dirty="0" smtClean="0"/>
          </a:p>
          <a:p>
            <a:r>
              <a:rPr lang="de-DE" altLang="de-DE" sz="2400" b="1" dirty="0" smtClean="0"/>
              <a:t>Vergleichbarkeit und Transparenz der Berufsabschlüsse</a:t>
            </a:r>
          </a:p>
          <a:p>
            <a:pPr>
              <a:buFontTx/>
              <a:buNone/>
            </a:pPr>
            <a:r>
              <a:rPr lang="fr-FR" altLang="de-DE" sz="2400" b="1" dirty="0" smtClean="0">
                <a:solidFill>
                  <a:srgbClr val="C00000"/>
                </a:solidFill>
              </a:rPr>
              <a:t>	Question de la comparabilité et de la transparence des diplômes</a:t>
            </a:r>
          </a:p>
          <a:p>
            <a:pPr>
              <a:buFontTx/>
              <a:buNone/>
            </a:pPr>
            <a:endParaRPr lang="de-DE" altLang="de-DE" sz="800" b="1" dirty="0" smtClean="0"/>
          </a:p>
          <a:p>
            <a:r>
              <a:rPr lang="de-DE" altLang="de-DE" sz="2400" b="1" dirty="0" smtClean="0"/>
              <a:t>Systematische Analyse der Ausbildungsinhalte</a:t>
            </a:r>
          </a:p>
          <a:p>
            <a:pPr>
              <a:buFontTx/>
              <a:buNone/>
            </a:pPr>
            <a:r>
              <a:rPr lang="fr-FR" altLang="de-DE" sz="2400" b="1" dirty="0" smtClean="0">
                <a:solidFill>
                  <a:srgbClr val="C00000"/>
                </a:solidFill>
              </a:rPr>
              <a:t>	Comparaison et analyse systématique des contenus pédagogiques</a:t>
            </a:r>
            <a:endParaRPr lang="de-DE" sz="2400" b="1" dirty="0" smtClean="0">
              <a:solidFill>
                <a:srgbClr val="C00000"/>
              </a:solidFill>
            </a:endParaRPr>
          </a:p>
        </p:txBody>
      </p:sp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E4AA10-B761-474B-8F74-539C56B3B6C9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9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561975"/>
          </a:xfrm>
        </p:spPr>
        <p:txBody>
          <a:bodyPr anchor="t"/>
          <a:lstStyle/>
          <a:p>
            <a:pPr algn="l">
              <a:tabLst>
                <a:tab pos="536575" algn="l"/>
                <a:tab pos="720725" algn="l"/>
              </a:tabLst>
            </a:pPr>
            <a:r>
              <a:rPr lang="de-DE" sz="2800" b="1" dirty="0" smtClean="0"/>
              <a:t>Ergebnisse u.a. / </a:t>
            </a:r>
            <a:r>
              <a:rPr lang="de-DE" sz="2800" b="1" dirty="0" err="1" smtClean="0">
                <a:solidFill>
                  <a:srgbClr val="C00000"/>
                </a:solidFill>
              </a:rPr>
              <a:t>Résultats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endParaRPr lang="de-DE" sz="2800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08720"/>
            <a:ext cx="8569647" cy="5616624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531813" algn="l"/>
              </a:tabLst>
              <a:defRPr/>
            </a:pPr>
            <a:r>
              <a:rPr lang="de-DE" sz="2400" b="1" dirty="0" smtClean="0"/>
              <a:t>Fragenkatalog mit Antworten zur </a:t>
            </a:r>
            <a:r>
              <a:rPr lang="de-DE" sz="2400" b="1" dirty="0" err="1" smtClean="0"/>
              <a:t>GrAus</a:t>
            </a:r>
            <a:r>
              <a:rPr lang="de-DE" sz="2400" b="1" dirty="0" smtClean="0"/>
              <a:t> </a:t>
            </a:r>
            <a:r>
              <a:rPr lang="de-DE" sz="2400" b="1" dirty="0" smtClean="0">
                <a:sym typeface="Wingdings" panose="05000000000000000000" pitchFamily="2" charset="2"/>
              </a:rPr>
              <a:t> FAQ</a:t>
            </a:r>
            <a:endParaRPr lang="de-DE" sz="2400" b="1" dirty="0" smtClean="0"/>
          </a:p>
          <a:p>
            <a:pPr marL="333375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Catalogue de questions et </a:t>
            </a:r>
            <a:r>
              <a:rPr lang="fr-FR" sz="2400" b="1" dirty="0" err="1" smtClean="0">
                <a:solidFill>
                  <a:srgbClr val="C00000"/>
                </a:solidFill>
              </a:rPr>
              <a:t>reponses</a:t>
            </a:r>
            <a:r>
              <a:rPr lang="fr-FR" sz="2400" b="1" dirty="0" smtClean="0">
                <a:solidFill>
                  <a:srgbClr val="C00000"/>
                </a:solidFill>
              </a:rPr>
              <a:t> sur AT</a:t>
            </a:r>
          </a:p>
          <a:p>
            <a:pPr marL="333375" lvl="1" indent="0">
              <a:spcBef>
                <a:spcPts val="0"/>
              </a:spcBef>
              <a:buFontTx/>
              <a:buNone/>
              <a:defRPr/>
            </a:pPr>
            <a:endParaRPr lang="fr-FR" sz="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Übersetzen relevanter „</a:t>
            </a:r>
            <a:r>
              <a:rPr lang="de-DE" sz="2400" b="1" dirty="0" err="1" smtClean="0"/>
              <a:t>documents</a:t>
            </a:r>
            <a:r>
              <a:rPr lang="de-DE" sz="2400" b="1" dirty="0" smtClean="0"/>
              <a:t> de </a:t>
            </a:r>
            <a:r>
              <a:rPr lang="de-DE" sz="2400" b="1" dirty="0" err="1" smtClean="0"/>
              <a:t>liaison</a:t>
            </a:r>
            <a:r>
              <a:rPr lang="de-DE" sz="2400" b="1" dirty="0" smtClean="0"/>
              <a:t>“ / weiterer Dokumente wg. Vergleichbarkeit der in den nachgefragten Berufen erworbenen Qualifikationen</a:t>
            </a:r>
          </a:p>
          <a:p>
            <a:pPr marL="333375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Traduction des „documents de </a:t>
            </a:r>
            <a:r>
              <a:rPr lang="fr-FR" sz="2400" b="1" dirty="0">
                <a:solidFill>
                  <a:srgbClr val="C00000"/>
                </a:solidFill>
              </a:rPr>
              <a:t>liaison</a:t>
            </a:r>
            <a:r>
              <a:rPr lang="fr-FR" sz="2400" b="1" dirty="0" smtClean="0">
                <a:solidFill>
                  <a:srgbClr val="C00000"/>
                </a:solidFill>
              </a:rPr>
              <a:t>“ et </a:t>
            </a:r>
            <a:r>
              <a:rPr lang="fr-FR" sz="2400" b="1" dirty="0">
                <a:solidFill>
                  <a:srgbClr val="C00000"/>
                </a:solidFill>
              </a:rPr>
              <a:t>d'autres documents </a:t>
            </a:r>
            <a:r>
              <a:rPr lang="fr-FR" sz="2400" b="1" dirty="0" smtClean="0">
                <a:solidFill>
                  <a:srgbClr val="C00000"/>
                </a:solidFill>
              </a:rPr>
              <a:t>au sujet des équivalences des formations demandées en Allemagne</a:t>
            </a:r>
          </a:p>
          <a:p>
            <a:pPr marL="333375" lvl="1" indent="0">
              <a:buFontTx/>
              <a:buNone/>
              <a:defRPr/>
            </a:pPr>
            <a:endParaRPr lang="fr-FR" sz="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Öffentlichkeitsarbeit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  <a:tab pos="447675" algn="l"/>
                <a:tab pos="536575" algn="l"/>
              </a:tabLst>
              <a:defRPr/>
            </a:pP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Interventions publiques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  <a:tab pos="447675" algn="l"/>
                <a:tab pos="536575" algn="l"/>
              </a:tabLst>
              <a:defRPr/>
            </a:pPr>
            <a:endParaRPr lang="fr-FR" sz="8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de-DE" sz="2400" b="1" dirty="0" smtClean="0">
                <a:solidFill>
                  <a:srgbClr val="000000"/>
                </a:solidFill>
              </a:rPr>
              <a:t>Stand </a:t>
            </a:r>
            <a:r>
              <a:rPr lang="de-DE" sz="2400" b="1" dirty="0">
                <a:solidFill>
                  <a:srgbClr val="000000"/>
                </a:solidFill>
              </a:rPr>
              <a:t>2010 bis </a:t>
            </a:r>
            <a:r>
              <a:rPr lang="de-DE" sz="2400" b="1" dirty="0" smtClean="0"/>
              <a:t>Oktober 2017</a:t>
            </a:r>
            <a:endParaRPr lang="de-DE" sz="2400" b="1" dirty="0"/>
          </a:p>
          <a:p>
            <a:pPr marL="0" indent="0">
              <a:spcBef>
                <a:spcPct val="0"/>
              </a:spcBef>
              <a:buNone/>
              <a:tabLst>
                <a:tab pos="360363" algn="l"/>
                <a:tab pos="541338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de-DE" sz="2400" b="1" dirty="0" err="1" smtClean="0">
                <a:solidFill>
                  <a:srgbClr val="C00000"/>
                </a:solidFill>
              </a:rPr>
              <a:t>Chiffres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2010 jusqu'au </a:t>
            </a:r>
            <a:r>
              <a:rPr lang="de-DE" sz="2400" b="1" dirty="0" smtClean="0">
                <a:solidFill>
                  <a:srgbClr val="C00000"/>
                </a:solidFill>
              </a:rPr>
              <a:t>Oktober 2017</a:t>
            </a:r>
            <a:endParaRPr lang="de-DE" sz="2800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buNone/>
              <a:tabLst>
                <a:tab pos="360363" algn="l"/>
                <a:tab pos="450850" algn="l"/>
              </a:tabLst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olidFill>
                  <a:srgbClr val="7030A0"/>
                </a:solidFill>
                <a:latin typeface="Arial"/>
              </a:rPr>
              <a:t>300 </a:t>
            </a:r>
            <a:r>
              <a:rPr lang="de-DE" sz="2400" b="1" dirty="0">
                <a:solidFill>
                  <a:srgbClr val="000000"/>
                </a:solidFill>
                <a:latin typeface="Arial"/>
              </a:rPr>
              <a:t>grenzüberschreitende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Ausbildungsverträge</a:t>
            </a:r>
            <a:endParaRPr lang="de-DE" sz="2400" b="1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de-DE" sz="2400" b="1" dirty="0" smtClean="0">
                <a:solidFill>
                  <a:srgbClr val="C00000"/>
                </a:solidFill>
                <a:latin typeface="Arial"/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olidFill>
                  <a:srgbClr val="7030A0"/>
                </a:solidFill>
                <a:latin typeface="Arial"/>
                <a:sym typeface="Wingdings" panose="05000000000000000000" pitchFamily="2" charset="2"/>
              </a:rPr>
              <a:t>300</a:t>
            </a:r>
            <a:r>
              <a:rPr lang="de-DE" sz="2400" b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/>
              </a:rPr>
              <a:t>contrats</a:t>
            </a:r>
            <a:r>
              <a:rPr lang="de-DE" sz="24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/>
              </a:rPr>
              <a:t>d‘apprentissage</a:t>
            </a:r>
            <a:r>
              <a:rPr lang="de-DE" sz="24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/>
              </a:rPr>
              <a:t>transfrontaliers</a:t>
            </a:r>
            <a:endParaRPr lang="de-DE" sz="2400" b="1" dirty="0">
              <a:solidFill>
                <a:srgbClr val="C00000"/>
              </a:solidFill>
              <a:latin typeface="Arial"/>
            </a:endParaRPr>
          </a:p>
          <a:p>
            <a:pPr marL="0" indent="0">
              <a:buFontTx/>
              <a:buNone/>
              <a:tabLst>
                <a:tab pos="360363" algn="l"/>
                <a:tab pos="447675" algn="l"/>
                <a:tab pos="536575" algn="l"/>
              </a:tabLst>
              <a:defRPr/>
            </a:pPr>
            <a:endParaRPr lang="de-DE" sz="8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800" b="1" dirty="0" smtClean="0"/>
          </a:p>
          <a:p>
            <a:pPr marL="333375" lvl="1" indent="0">
              <a:buFontTx/>
              <a:buNone/>
              <a:defRPr/>
            </a:pPr>
            <a:endParaRPr lang="fr-FR" sz="2000" b="1" dirty="0" smtClean="0">
              <a:solidFill>
                <a:srgbClr val="C00000"/>
              </a:solidFill>
            </a:endParaRPr>
          </a:p>
          <a:p>
            <a:pPr marL="333375" lvl="1" indent="0">
              <a:buFontTx/>
              <a:buNone/>
              <a:defRPr/>
            </a:pP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17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59574-DA09-485B-A6EC-ACCC8EBFB931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62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5625" cy="833437"/>
          </a:xfrm>
        </p:spPr>
        <p:txBody>
          <a:bodyPr/>
          <a:lstStyle/>
          <a:p>
            <a:pPr algn="l"/>
            <a:r>
              <a:rPr lang="de-DE" sz="3200" b="1" dirty="0" smtClean="0"/>
              <a:t>3. Wichtig / </a:t>
            </a:r>
            <a:r>
              <a:rPr lang="de-DE" sz="3200" b="1" dirty="0" err="1" smtClean="0">
                <a:solidFill>
                  <a:srgbClr val="C00000"/>
                </a:solidFill>
              </a:rPr>
              <a:t>Important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1141413"/>
            <a:ext cx="8489950" cy="495188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sz="2000" b="1" dirty="0" smtClean="0"/>
              <a:t>Information und Begleitung der Jugendlichen, Unternehmen...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r>
              <a:rPr lang="de-DE" sz="2000" b="1" dirty="0" smtClean="0">
                <a:solidFill>
                  <a:srgbClr val="C00000"/>
                </a:solidFill>
              </a:rPr>
              <a:t>	</a:t>
            </a:r>
            <a:r>
              <a:rPr lang="de-DE" sz="2000" b="1" dirty="0" err="1" smtClean="0">
                <a:solidFill>
                  <a:srgbClr val="C00000"/>
                </a:solidFill>
              </a:rPr>
              <a:t>Accompagnement</a:t>
            </a:r>
            <a:r>
              <a:rPr lang="de-DE" sz="2000" b="1" dirty="0" smtClean="0">
                <a:solidFill>
                  <a:srgbClr val="C00000"/>
                </a:solidFill>
              </a:rPr>
              <a:t> des </a:t>
            </a:r>
            <a:r>
              <a:rPr lang="de-DE" sz="2000" b="1" dirty="0" err="1" smtClean="0">
                <a:solidFill>
                  <a:srgbClr val="C00000"/>
                </a:solidFill>
              </a:rPr>
              <a:t>jeunes</a:t>
            </a:r>
            <a:r>
              <a:rPr lang="de-DE" sz="2000" b="1" dirty="0" smtClean="0">
                <a:solidFill>
                  <a:srgbClr val="C00000"/>
                </a:solidFill>
              </a:rPr>
              <a:t>, </a:t>
            </a:r>
            <a:r>
              <a:rPr lang="de-DE" sz="2000" b="1" dirty="0" err="1" smtClean="0">
                <a:solidFill>
                  <a:srgbClr val="C00000"/>
                </a:solidFill>
              </a:rPr>
              <a:t>entreprises</a:t>
            </a:r>
            <a:r>
              <a:rPr lang="de-DE" sz="2000" b="1" dirty="0" smtClean="0">
                <a:solidFill>
                  <a:srgbClr val="C00000"/>
                </a:solidFill>
              </a:rPr>
              <a:t>, </a:t>
            </a:r>
            <a:r>
              <a:rPr lang="de-DE" sz="2000" b="1" dirty="0" err="1" smtClean="0">
                <a:solidFill>
                  <a:srgbClr val="C00000"/>
                </a:solidFill>
              </a:rPr>
              <a:t>acteurs</a:t>
            </a:r>
            <a:r>
              <a:rPr lang="de-DE" sz="2000" b="1" dirty="0" smtClean="0">
                <a:solidFill>
                  <a:srgbClr val="C00000"/>
                </a:solidFill>
              </a:rPr>
              <a:t>...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de-DE" sz="1000" dirty="0"/>
          </a:p>
          <a:p>
            <a:pPr marL="360363" indent="-360363">
              <a:spcBef>
                <a:spcPts val="0"/>
              </a:spcBef>
              <a:tabLst>
                <a:tab pos="444500" algn="l"/>
              </a:tabLst>
              <a:defRPr/>
            </a:pPr>
            <a:r>
              <a:rPr lang="de-DE" sz="2000" b="1" dirty="0" smtClean="0"/>
              <a:t>Transparenz des Bildungssysteme, der Berufe, der Qualifikationen</a:t>
            </a:r>
            <a:endParaRPr lang="de-DE" sz="2000" b="1" dirty="0"/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r>
              <a:rPr lang="de-DE" sz="2000" b="1" dirty="0" smtClean="0"/>
              <a:t>	</a:t>
            </a:r>
            <a:r>
              <a:rPr lang="de-DE" sz="2000" b="1" dirty="0" err="1" smtClean="0">
                <a:solidFill>
                  <a:srgbClr val="C00000"/>
                </a:solidFill>
              </a:rPr>
              <a:t>Transparence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</a:rPr>
              <a:t>du </a:t>
            </a:r>
            <a:r>
              <a:rPr lang="fr-FR" sz="2000" b="1" dirty="0">
                <a:solidFill>
                  <a:srgbClr val="C00000"/>
                </a:solidFill>
              </a:rPr>
              <a:t>système de </a:t>
            </a:r>
            <a:r>
              <a:rPr lang="fr-FR" sz="2000" b="1" dirty="0" smtClean="0">
                <a:solidFill>
                  <a:srgbClr val="C00000"/>
                </a:solidFill>
              </a:rPr>
              <a:t>formation, des professions, des 	qualifications </a:t>
            </a:r>
            <a:endParaRPr lang="fr-FR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endParaRPr lang="de-DE" sz="1000" dirty="0" smtClean="0"/>
          </a:p>
          <a:p>
            <a:pPr>
              <a:spcBef>
                <a:spcPts val="0"/>
              </a:spcBef>
              <a:defRPr/>
            </a:pPr>
            <a:r>
              <a:rPr lang="de-DE" sz="2000" b="1" dirty="0" smtClean="0"/>
              <a:t>Sprache des Nachbarn lernen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r>
              <a:rPr lang="fr-FR" sz="2000" b="1" dirty="0" smtClean="0"/>
              <a:t>	</a:t>
            </a:r>
            <a:r>
              <a:rPr lang="fr-FR" sz="2000" b="1" dirty="0" smtClean="0">
                <a:solidFill>
                  <a:srgbClr val="C00000"/>
                </a:solidFill>
              </a:rPr>
              <a:t>Maîtrise des langues allemand/français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endParaRPr lang="de-DE" sz="800" b="1" dirty="0"/>
          </a:p>
          <a:p>
            <a:pPr marL="0" indent="0">
              <a:spcBef>
                <a:spcPts val="0"/>
              </a:spcBef>
              <a:buFontTx/>
              <a:buNone/>
              <a:tabLst>
                <a:tab pos="360363" algn="l"/>
              </a:tabLst>
              <a:defRPr/>
            </a:pPr>
            <a:r>
              <a:rPr lang="de-DE" sz="2000" b="1" dirty="0" smtClean="0"/>
              <a:t>	Gemeinsamen Themen auch </a:t>
            </a:r>
            <a:r>
              <a:rPr lang="de-DE" sz="2000" b="1" u="sng" dirty="0" smtClean="0"/>
              <a:t>gemeinsam</a:t>
            </a:r>
            <a:r>
              <a:rPr lang="de-DE" sz="2000" b="1" dirty="0" smtClean="0"/>
              <a:t> bearbeiten</a:t>
            </a:r>
          </a:p>
          <a:p>
            <a:pPr marL="323850" lvl="1" indent="0">
              <a:spcBef>
                <a:spcPts val="0"/>
              </a:spcBef>
              <a:buFontTx/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Travailler sur les </a:t>
            </a:r>
            <a:r>
              <a:rPr lang="fr-FR" sz="2000" b="1" dirty="0">
                <a:solidFill>
                  <a:srgbClr val="C00000"/>
                </a:solidFill>
              </a:rPr>
              <a:t>thèmes communs en </a:t>
            </a:r>
            <a:r>
              <a:rPr lang="fr-FR" sz="2000" b="1" dirty="0" smtClean="0">
                <a:solidFill>
                  <a:srgbClr val="C00000"/>
                </a:solidFill>
              </a:rPr>
              <a:t>commun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t</a:t>
            </a:r>
            <a:r>
              <a:rPr lang="de-DE" sz="2000" b="1" dirty="0" err="1" smtClean="0">
                <a:solidFill>
                  <a:srgbClr val="C00000"/>
                </a:solidFill>
              </a:rPr>
              <a:t>ransversalité</a:t>
            </a:r>
            <a:endParaRPr lang="de-DE" sz="2000" b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360363" algn="l"/>
              </a:tabLst>
              <a:defRPr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360363" algn="l"/>
              </a:tabLst>
              <a:defRPr/>
            </a:pPr>
            <a:r>
              <a:rPr lang="de-DE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de-DE" sz="2200" b="1" dirty="0" smtClean="0">
                <a:solidFill>
                  <a:srgbClr val="000000"/>
                </a:solidFill>
              </a:rPr>
              <a:t>Problem: Vielfalt </a:t>
            </a:r>
            <a:r>
              <a:rPr lang="de-DE" sz="2200" b="1" dirty="0">
                <a:solidFill>
                  <a:srgbClr val="000000"/>
                </a:solidFill>
              </a:rPr>
              <a:t>der Projekte am </a:t>
            </a:r>
            <a:r>
              <a:rPr lang="de-DE" sz="2200" b="1" dirty="0" smtClean="0">
                <a:solidFill>
                  <a:srgbClr val="000000"/>
                </a:solidFill>
              </a:rPr>
              <a:t>OR </a:t>
            </a:r>
            <a:r>
              <a:rPr lang="de-DE" sz="22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de-DE" sz="2200" b="1" dirty="0" smtClean="0">
                <a:solidFill>
                  <a:srgbClr val="000000"/>
                </a:solidFill>
              </a:rPr>
              <a:t>Ressourcen!</a:t>
            </a:r>
            <a:endParaRPr lang="de-DE" sz="22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360363" algn="l"/>
              </a:tabLst>
              <a:defRPr/>
            </a:pPr>
            <a:r>
              <a:rPr lang="de-DE" sz="2200" b="1" dirty="0">
                <a:solidFill>
                  <a:srgbClr val="C00000"/>
                </a:solidFill>
              </a:rPr>
              <a:t>	</a:t>
            </a:r>
            <a:r>
              <a:rPr lang="de-DE" sz="2200" b="1" dirty="0" err="1" smtClean="0">
                <a:solidFill>
                  <a:srgbClr val="C00000"/>
                </a:solidFill>
              </a:rPr>
              <a:t>Difficulté</a:t>
            </a:r>
            <a:r>
              <a:rPr lang="de-DE" sz="2200" b="1" dirty="0" smtClean="0">
                <a:solidFill>
                  <a:srgbClr val="C00000"/>
                </a:solidFill>
              </a:rPr>
              <a:t>: </a:t>
            </a:r>
            <a:r>
              <a:rPr lang="fr-FR" sz="2200" b="1" dirty="0" smtClean="0">
                <a:solidFill>
                  <a:srgbClr val="C00000"/>
                </a:solidFill>
              </a:rPr>
              <a:t>beaucoup </a:t>
            </a:r>
            <a:r>
              <a:rPr lang="fr-FR" sz="2200" b="1" dirty="0">
                <a:solidFill>
                  <a:srgbClr val="C00000"/>
                </a:solidFill>
              </a:rPr>
              <a:t>de </a:t>
            </a:r>
            <a:r>
              <a:rPr lang="fr-FR" sz="2200" b="1" dirty="0" smtClean="0">
                <a:solidFill>
                  <a:srgbClr val="C00000"/>
                </a:solidFill>
              </a:rPr>
              <a:t>projets </a:t>
            </a:r>
            <a:r>
              <a:rPr lang="de-DE" sz="2200" b="1" dirty="0" err="1" smtClean="0">
                <a:solidFill>
                  <a:srgbClr val="C00000"/>
                </a:solidFill>
              </a:rPr>
              <a:t>dans</a:t>
            </a:r>
            <a:r>
              <a:rPr lang="de-DE" sz="2200" b="1" dirty="0" smtClean="0">
                <a:solidFill>
                  <a:srgbClr val="C00000"/>
                </a:solidFill>
              </a:rPr>
              <a:t> </a:t>
            </a:r>
            <a:r>
              <a:rPr lang="de-DE" sz="2200" b="1" dirty="0">
                <a:solidFill>
                  <a:srgbClr val="C00000"/>
                </a:solidFill>
              </a:rPr>
              <a:t>le </a:t>
            </a:r>
            <a:r>
              <a:rPr lang="de-DE" sz="2200" b="1" dirty="0" smtClean="0">
                <a:solidFill>
                  <a:srgbClr val="C00000"/>
                </a:solidFill>
              </a:rPr>
              <a:t>RS </a:t>
            </a:r>
            <a:r>
              <a:rPr lang="de-DE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sz="2200" b="1" dirty="0" err="1" smtClean="0">
                <a:solidFill>
                  <a:srgbClr val="C00000"/>
                </a:solidFill>
              </a:rPr>
              <a:t>ressources</a:t>
            </a:r>
            <a:r>
              <a:rPr lang="de-DE" sz="2200" b="1" dirty="0" smtClean="0">
                <a:solidFill>
                  <a:srgbClr val="C00000"/>
                </a:solidFill>
              </a:rPr>
              <a:t>!</a:t>
            </a:r>
            <a:endParaRPr lang="de-DE" sz="2200" dirty="0">
              <a:solidFill>
                <a:srgbClr val="C00000"/>
              </a:solidFill>
            </a:endParaRPr>
          </a:p>
        </p:txBody>
      </p:sp>
      <p:sp>
        <p:nvSpPr>
          <p:cNvPr id="337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41995-4155-4D3A-8B17-98122FD7C923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Pfeil nach rechts 5"/>
          <p:cNvSpPr>
            <a:spLocks noChangeArrowheads="1"/>
          </p:cNvSpPr>
          <p:nvPr/>
        </p:nvSpPr>
        <p:spPr bwMode="auto">
          <a:xfrm>
            <a:off x="558700" y="4118768"/>
            <a:ext cx="274638" cy="284163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Pfeil nach rechts 6"/>
          <p:cNvSpPr>
            <a:spLocks noChangeArrowheads="1"/>
          </p:cNvSpPr>
          <p:nvPr/>
        </p:nvSpPr>
        <p:spPr bwMode="auto">
          <a:xfrm>
            <a:off x="569762" y="1196752"/>
            <a:ext cx="274638" cy="284162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Pfeil nach rechts 7"/>
          <p:cNvSpPr>
            <a:spLocks noChangeArrowheads="1"/>
          </p:cNvSpPr>
          <p:nvPr/>
        </p:nvSpPr>
        <p:spPr bwMode="auto">
          <a:xfrm>
            <a:off x="558700" y="3325812"/>
            <a:ext cx="273050" cy="282575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Pfeil nach rechts 7"/>
          <p:cNvSpPr>
            <a:spLocks noChangeArrowheads="1"/>
          </p:cNvSpPr>
          <p:nvPr/>
        </p:nvSpPr>
        <p:spPr bwMode="auto">
          <a:xfrm>
            <a:off x="571350" y="1982861"/>
            <a:ext cx="273050" cy="282575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6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 anchor="t"/>
          <a:lstStyle/>
          <a:p>
            <a:pPr algn="l"/>
            <a:r>
              <a:rPr lang="de-DE" sz="3200" b="1" dirty="0" smtClean="0"/>
              <a:t>Umsetzung /</a:t>
            </a:r>
            <a:r>
              <a:rPr lang="fr-FR" sz="3200" dirty="0"/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mise </a:t>
            </a:r>
            <a:r>
              <a:rPr lang="fr-FR" sz="3200" b="1" dirty="0">
                <a:solidFill>
                  <a:srgbClr val="C00000"/>
                </a:solidFill>
              </a:rPr>
              <a:t>en œuvre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046" y="836712"/>
            <a:ext cx="8385418" cy="5400600"/>
          </a:xfrm>
        </p:spPr>
        <p:txBody>
          <a:bodyPr/>
          <a:lstStyle/>
          <a:p>
            <a:pPr marL="0" indent="0">
              <a:buNone/>
              <a:tabLst>
                <a:tab pos="357188" algn="l"/>
              </a:tabLst>
            </a:pPr>
            <a:r>
              <a:rPr lang="de-DE" sz="1000" b="1" dirty="0" smtClean="0"/>
              <a:t>	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de-DE" sz="2000" b="1" dirty="0" smtClean="0">
                <a:sym typeface="Wingdings" panose="05000000000000000000" pitchFamily="2" charset="2"/>
              </a:rPr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Bisherige Ergebnisse: möglich v.a. </a:t>
            </a:r>
            <a:r>
              <a:rPr lang="de-DE" sz="2400" b="1" dirty="0" smtClean="0"/>
              <a:t>durch die 	Unterstützung von </a:t>
            </a:r>
            <a:r>
              <a:rPr lang="de-DE" sz="2400" b="1" u="sng" dirty="0"/>
              <a:t>2 d-f </a:t>
            </a:r>
            <a:r>
              <a:rPr lang="de-DE" sz="2400" b="1" u="sng" dirty="0" smtClean="0"/>
              <a:t>Fachexperten </a:t>
            </a:r>
            <a:r>
              <a:rPr lang="de-DE" sz="2400" b="1" u="sng" dirty="0"/>
              <a:t>für </a:t>
            </a:r>
            <a:r>
              <a:rPr lang="de-DE" sz="2400" b="1" dirty="0" smtClean="0"/>
              <a:t>	</a:t>
            </a:r>
            <a:r>
              <a:rPr lang="de-DE" sz="2400" b="1" u="sng" dirty="0" smtClean="0"/>
              <a:t>Grenzüberschreitende Ausbildungsberatung</a:t>
            </a:r>
            <a:r>
              <a:rPr lang="de-DE" sz="2400" b="1" dirty="0" smtClean="0"/>
              <a:t> / 	</a:t>
            </a:r>
            <a:r>
              <a:rPr lang="de-DE" sz="2400" b="1" u="sng" dirty="0" smtClean="0"/>
              <a:t>EURES-T </a:t>
            </a:r>
            <a:r>
              <a:rPr lang="de-DE" sz="2400" b="1" u="sng" dirty="0"/>
              <a:t>Oberrhein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fr-FR" sz="2400" b="1" dirty="0">
                <a:solidFill>
                  <a:srgbClr val="C00000"/>
                </a:solidFill>
              </a:rPr>
              <a:t>Réalisations rendue possible par </a:t>
            </a:r>
            <a:r>
              <a:rPr lang="fr-FR" sz="2400" b="1" dirty="0" smtClean="0">
                <a:solidFill>
                  <a:srgbClr val="C00000"/>
                </a:solidFill>
              </a:rPr>
              <a:t>le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u="sng" dirty="0">
                <a:solidFill>
                  <a:srgbClr val="C00000"/>
                </a:solidFill>
              </a:rPr>
              <a:t>2 </a:t>
            </a:r>
            <a:r>
              <a:rPr lang="fr-FR" sz="2400" b="1" u="sng" dirty="0" smtClean="0">
                <a:solidFill>
                  <a:srgbClr val="C00000"/>
                </a:solidFill>
              </a:rPr>
              <a:t>Chargés </a:t>
            </a:r>
            <a:r>
              <a:rPr lang="fr-FR" sz="2400" b="1" u="sng" dirty="0">
                <a:solidFill>
                  <a:srgbClr val="C00000"/>
                </a:solidFill>
              </a:rPr>
              <a:t>de </a:t>
            </a:r>
            <a:r>
              <a:rPr lang="fr-FR" sz="2400" b="1" dirty="0" smtClean="0">
                <a:solidFill>
                  <a:srgbClr val="C00000"/>
                </a:solidFill>
              </a:rPr>
              <a:t>	</a:t>
            </a:r>
            <a:r>
              <a:rPr lang="fr-FR" sz="2400" b="1" u="sng" dirty="0" smtClean="0">
                <a:solidFill>
                  <a:srgbClr val="C00000"/>
                </a:solidFill>
              </a:rPr>
              <a:t>mission Apprentissage Transfrontalier </a:t>
            </a:r>
            <a:r>
              <a:rPr lang="de-DE" sz="2400" b="1" u="sng" dirty="0" smtClean="0">
                <a:solidFill>
                  <a:srgbClr val="C00000"/>
                </a:solidFill>
              </a:rPr>
              <a:t>EURES-T /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de-DE" sz="2400" b="1" u="sng" dirty="0" err="1" smtClean="0">
                <a:solidFill>
                  <a:srgbClr val="C00000"/>
                </a:solidFill>
              </a:rPr>
              <a:t>Rhin</a:t>
            </a:r>
            <a:r>
              <a:rPr lang="de-DE" sz="2400" b="1" u="sng" dirty="0" smtClean="0">
                <a:solidFill>
                  <a:srgbClr val="C00000"/>
                </a:solidFill>
              </a:rPr>
              <a:t> Supérieur</a:t>
            </a:r>
          </a:p>
          <a:p>
            <a:pPr marL="0" indent="0">
              <a:buNone/>
              <a:tabLst>
                <a:tab pos="357188" algn="l"/>
              </a:tabLst>
            </a:pPr>
            <a:endParaRPr lang="de-DE" sz="2000" b="1" dirty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de-DE" sz="2400" b="1" dirty="0" smtClean="0">
                <a:solidFill>
                  <a:schemeClr val="tx2"/>
                </a:solidFill>
              </a:rPr>
              <a:t>INTERREG V-Projekt Oberrhein „</a:t>
            </a:r>
            <a:r>
              <a:rPr lang="de-DE" sz="2400" b="1" u="sng" dirty="0" smtClean="0">
                <a:solidFill>
                  <a:schemeClr val="tx2"/>
                </a:solidFill>
              </a:rPr>
              <a:t>Erfolg ohne </a:t>
            </a:r>
            <a:r>
              <a:rPr lang="de-DE" sz="2400" b="1" dirty="0" smtClean="0">
                <a:solidFill>
                  <a:schemeClr val="tx2"/>
                </a:solidFill>
              </a:rPr>
              <a:t>	</a:t>
            </a:r>
            <a:r>
              <a:rPr lang="de-DE" sz="2400" b="1" u="sng" dirty="0" smtClean="0">
                <a:solidFill>
                  <a:schemeClr val="tx2"/>
                </a:solidFill>
              </a:rPr>
              <a:t>Grenzen</a:t>
            </a:r>
            <a:r>
              <a:rPr lang="de-DE" sz="2400" b="1" dirty="0" smtClean="0">
                <a:solidFill>
                  <a:schemeClr val="tx2"/>
                </a:solidFill>
              </a:rPr>
              <a:t>“ </a:t>
            </a:r>
            <a:r>
              <a:rPr lang="de-DE" sz="2400" b="1" dirty="0">
                <a:solidFill>
                  <a:schemeClr val="tx2"/>
                </a:solidFill>
              </a:rPr>
              <a:t>	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de-DE" sz="2400" b="1" dirty="0">
                <a:solidFill>
                  <a:schemeClr val="tx2"/>
                </a:solidFill>
              </a:rPr>
              <a:t>	</a:t>
            </a:r>
            <a:r>
              <a:rPr lang="de-DE" sz="2400" b="1" dirty="0" err="1" smtClean="0">
                <a:solidFill>
                  <a:srgbClr val="C00000"/>
                </a:solidFill>
              </a:rPr>
              <a:t>Projet</a:t>
            </a:r>
            <a:r>
              <a:rPr lang="de-DE" sz="2400" b="1" dirty="0" smtClean="0">
                <a:solidFill>
                  <a:srgbClr val="C00000"/>
                </a:solidFill>
              </a:rPr>
              <a:t> INTERREG V </a:t>
            </a:r>
            <a:r>
              <a:rPr lang="de-DE" sz="2400" b="1" dirty="0" err="1" smtClean="0">
                <a:solidFill>
                  <a:srgbClr val="C00000"/>
                </a:solidFill>
              </a:rPr>
              <a:t>Rhin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Supérieur</a:t>
            </a:r>
            <a:r>
              <a:rPr lang="de-DE" sz="2400" b="1" dirty="0" smtClean="0">
                <a:solidFill>
                  <a:srgbClr val="C00000"/>
                </a:solidFill>
              </a:rPr>
              <a:t> « </a:t>
            </a:r>
            <a:r>
              <a:rPr lang="fr-FR" sz="2400" b="1" u="sng" dirty="0" smtClean="0">
                <a:solidFill>
                  <a:srgbClr val="C00000"/>
                </a:solidFill>
                <a:latin typeface="Arial"/>
                <a:ea typeface="Times New Roman"/>
              </a:rPr>
              <a:t>Réussir </a:t>
            </a:r>
            <a:r>
              <a:rPr lang="fr-FR" sz="2400" b="1" u="sng" dirty="0">
                <a:solidFill>
                  <a:srgbClr val="C00000"/>
                </a:solidFill>
                <a:latin typeface="Arial"/>
                <a:ea typeface="Times New Roman"/>
              </a:rPr>
              <a:t>sans </a:t>
            </a:r>
            <a:r>
              <a:rPr lang="fr-FR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	</a:t>
            </a:r>
            <a:r>
              <a:rPr lang="fr-FR" sz="2400" b="1" u="sng" dirty="0" smtClean="0">
                <a:solidFill>
                  <a:srgbClr val="C00000"/>
                </a:solidFill>
                <a:latin typeface="Arial"/>
                <a:ea typeface="Times New Roman"/>
              </a:rPr>
              <a:t>frontière</a:t>
            </a:r>
            <a:r>
              <a:rPr lang="fr-FR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 « 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marL="363538" indent="-363538">
              <a:buFontTx/>
              <a:buNone/>
            </a:pPr>
            <a:r>
              <a:rPr lang="fr-FR" sz="2400" b="1" dirty="0" smtClean="0">
                <a:sym typeface="Wingdings" pitchFamily="2" charset="2"/>
              </a:rPr>
              <a:t>	</a:t>
            </a:r>
            <a:endParaRPr lang="fr-FR" sz="2000" b="1" dirty="0" smtClean="0">
              <a:solidFill>
                <a:srgbClr val="C00000"/>
              </a:solidFill>
            </a:endParaRPr>
          </a:p>
        </p:txBody>
      </p:sp>
      <p:sp>
        <p:nvSpPr>
          <p:cNvPr id="32772" name="Pfeil nach rechts 7"/>
          <p:cNvSpPr>
            <a:spLocks noChangeArrowheads="1"/>
          </p:cNvSpPr>
          <p:nvPr/>
        </p:nvSpPr>
        <p:spPr bwMode="auto">
          <a:xfrm>
            <a:off x="458408" y="4345930"/>
            <a:ext cx="273050" cy="282575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Pfeil nach rechts 7"/>
          <p:cNvSpPr>
            <a:spLocks noChangeArrowheads="1"/>
          </p:cNvSpPr>
          <p:nvPr/>
        </p:nvSpPr>
        <p:spPr bwMode="auto">
          <a:xfrm>
            <a:off x="458408" y="1202209"/>
            <a:ext cx="273050" cy="282575"/>
          </a:xfrm>
          <a:prstGeom prst="rightArrow">
            <a:avLst>
              <a:gd name="adj1" fmla="val 50000"/>
              <a:gd name="adj2" fmla="val 54829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32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400" b="1" dirty="0" smtClean="0"/>
              <a:t>Das INTERREG V-Projekt „Erfolg ohne Grenzen“</a:t>
            </a:r>
            <a:br>
              <a:rPr lang="de-DE" sz="2400" b="1" dirty="0" smtClean="0"/>
            </a:br>
            <a:r>
              <a:rPr lang="fr-FR" sz="2400" b="1" dirty="0">
                <a:solidFill>
                  <a:srgbClr val="C00000"/>
                </a:solidFill>
              </a:rPr>
              <a:t>Projet INTERREG V </a:t>
            </a:r>
            <a:r>
              <a:rPr lang="fr-FR" sz="2400" b="1" dirty="0" smtClean="0">
                <a:solidFill>
                  <a:srgbClr val="C00000"/>
                </a:solidFill>
              </a:rPr>
              <a:t>« Réussir </a:t>
            </a:r>
            <a:r>
              <a:rPr lang="fr-FR" sz="2400" b="1" dirty="0">
                <a:solidFill>
                  <a:srgbClr val="C00000"/>
                </a:solidFill>
              </a:rPr>
              <a:t>sans </a:t>
            </a:r>
            <a:r>
              <a:rPr lang="fr-FR" sz="2400" b="1" dirty="0" smtClean="0">
                <a:solidFill>
                  <a:srgbClr val="C00000"/>
                </a:solidFill>
              </a:rPr>
              <a:t>frontière »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C563-B1C7-46F9-A20C-15FAFD7C29C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+mj-lt"/>
              </a:rPr>
              <a:t>Prioritätsachse C</a:t>
            </a:r>
            <a:r>
              <a:rPr lang="de-DE" b="1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55600" indent="0">
              <a:buNone/>
            </a:pPr>
            <a:r>
              <a:rPr lang="de-DE" sz="2400" b="1" dirty="0">
                <a:solidFill>
                  <a:srgbClr val="000000"/>
                </a:solidFill>
                <a:latin typeface="+mj-lt"/>
              </a:rPr>
              <a:t>Integratives</a:t>
            </a: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+mj-lt"/>
              </a:rPr>
              <a:t>Wachstum am Oberrhein </a:t>
            </a: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–</a:t>
            </a:r>
          </a:p>
          <a:p>
            <a:pPr marL="355600" indent="0"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Beschäftigung </a:t>
            </a:r>
            <a:r>
              <a:rPr lang="de-DE" sz="2400" b="1" dirty="0">
                <a:solidFill>
                  <a:srgbClr val="000000"/>
                </a:solidFill>
                <a:latin typeface="+mj-lt"/>
              </a:rPr>
              <a:t>grenzüberschreitend </a:t>
            </a: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fördern</a:t>
            </a:r>
          </a:p>
          <a:p>
            <a:pPr marL="355600" indent="0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Croissance </a:t>
            </a:r>
            <a:r>
              <a:rPr lang="fr-FR" sz="2400" b="1" dirty="0">
                <a:solidFill>
                  <a:srgbClr val="C00000"/>
                </a:solidFill>
                <a:latin typeface="+mj-lt"/>
              </a:rPr>
              <a:t>inclusive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– Promouvoir l’emploi dans </a:t>
            </a:r>
            <a:r>
              <a:rPr lang="fr-FR" sz="2400" b="1" dirty="0">
                <a:solidFill>
                  <a:srgbClr val="C00000"/>
                </a:solidFill>
                <a:latin typeface="+mj-lt"/>
              </a:rPr>
              <a:t>l’espace transfrontalier du Rhin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</a:rPr>
              <a:t>Supérieurl’objectif</a:t>
            </a:r>
            <a:endParaRPr lang="de-DE" sz="1400" dirty="0">
              <a:solidFill>
                <a:srgbClr val="000000"/>
              </a:solidFill>
              <a:latin typeface="+mj-lt"/>
            </a:endParaRPr>
          </a:p>
          <a:p>
            <a:r>
              <a:rPr lang="de-DE" sz="2800" b="1" dirty="0" smtClean="0">
                <a:solidFill>
                  <a:srgbClr val="000000"/>
                </a:solidFill>
                <a:latin typeface="+mj-lt"/>
              </a:rPr>
              <a:t>Thematisches </a:t>
            </a:r>
            <a:r>
              <a:rPr lang="de-DE" sz="2800" b="1" dirty="0">
                <a:solidFill>
                  <a:srgbClr val="000000"/>
                </a:solidFill>
                <a:latin typeface="+mj-lt"/>
              </a:rPr>
              <a:t>Ziel </a:t>
            </a:r>
            <a:r>
              <a:rPr lang="de-DE" sz="2800" b="1" dirty="0" smtClean="0">
                <a:solidFill>
                  <a:srgbClr val="000000"/>
                </a:solidFill>
                <a:latin typeface="+mj-lt"/>
              </a:rPr>
              <a:t>10</a:t>
            </a:r>
          </a:p>
          <a:p>
            <a:pPr marL="355600" indent="0"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Förderung </a:t>
            </a:r>
            <a:r>
              <a:rPr lang="de-DE" sz="2400" b="1" dirty="0">
                <a:solidFill>
                  <a:srgbClr val="000000"/>
                </a:solidFill>
                <a:latin typeface="+mj-lt"/>
              </a:rPr>
              <a:t>nachhaltiger und hochwertiger Beschäftigung und Unterstützung der Mobilität der </a:t>
            </a:r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Arbeitskräfte</a:t>
            </a:r>
          </a:p>
          <a:p>
            <a:pPr marL="355600" indent="0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Augmenter </a:t>
            </a:r>
            <a:r>
              <a:rPr lang="fr-FR" sz="2400" b="1" dirty="0">
                <a:solidFill>
                  <a:srgbClr val="C00000"/>
                </a:solidFill>
                <a:latin typeface="+mj-lt"/>
              </a:rPr>
              <a:t>l’embauche transfrontalière dans le Rhin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Supérieur</a:t>
            </a:r>
            <a:endParaRPr lang="de-DE" sz="2400" b="1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575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2DA77-C4FE-4F0F-BEFF-B29EA551E637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850" y="333375"/>
            <a:ext cx="842486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47675" algn="l"/>
                <a:tab pos="538163" algn="l"/>
                <a:tab pos="720725" algn="l"/>
              </a:tabLst>
              <a:defRPr/>
            </a:pPr>
            <a:r>
              <a:rPr lang="de-DE" sz="2800" b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1.	Der Expertenausschuss Berufsbildung der 	Oberrheinkonferenz</a:t>
            </a:r>
            <a:r>
              <a:rPr lang="fr-FR" sz="28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fr-FR" sz="2800" b="1" kern="0" dirty="0" smtClean="0">
                <a:latin typeface="Arial" charset="0"/>
                <a:cs typeface="Arial" charset="0"/>
              </a:rPr>
              <a:t>/</a:t>
            </a:r>
            <a:r>
              <a:rPr lang="fr-FR" sz="28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Le CE FP de la CRS</a:t>
            </a:r>
            <a:endParaRPr lang="fr-FR" sz="2800" b="1" kern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436649833"/>
              </p:ext>
            </p:extLst>
          </p:nvPr>
        </p:nvGraphicFramePr>
        <p:xfrm>
          <a:off x="820529" y="1385724"/>
          <a:ext cx="7520831" cy="509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4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800" b="1" dirty="0">
                <a:solidFill>
                  <a:srgbClr val="000000"/>
                </a:solidFill>
              </a:rPr>
              <a:t>Priorisierte </a:t>
            </a:r>
            <a:r>
              <a:rPr lang="de-DE" sz="2800" b="1" dirty="0" err="1">
                <a:solidFill>
                  <a:srgbClr val="000000"/>
                </a:solidFill>
              </a:rPr>
              <a:t>Maßnahmefelder</a:t>
            </a:r>
            <a:r>
              <a:rPr lang="de-DE" sz="2800" b="1" dirty="0">
                <a:solidFill>
                  <a:srgbClr val="000000"/>
                </a:solidFill>
              </a:rPr>
              <a:t/>
            </a:r>
            <a:br>
              <a:rPr lang="de-DE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Actions prioritaires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20479"/>
          </a:xfrm>
        </p:spPr>
        <p:txBody>
          <a:bodyPr/>
          <a:lstStyle/>
          <a:p>
            <a:r>
              <a:rPr lang="de-DE" sz="2400" b="1" dirty="0" smtClean="0"/>
              <a:t>Kommunikation, Medien, Öffentlichkeitsarbeit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de-DE" sz="2400" b="1" dirty="0">
                <a:solidFill>
                  <a:srgbClr val="C00000"/>
                </a:solidFill>
              </a:rPr>
              <a:t>Communications, </a:t>
            </a:r>
            <a:r>
              <a:rPr lang="de-DE" sz="2400" b="1" dirty="0" err="1">
                <a:solidFill>
                  <a:srgbClr val="C00000"/>
                </a:solidFill>
              </a:rPr>
              <a:t>médias</a:t>
            </a:r>
            <a:r>
              <a:rPr lang="de-DE" sz="2400" b="1" dirty="0">
                <a:solidFill>
                  <a:srgbClr val="C00000"/>
                </a:solidFill>
              </a:rPr>
              <a:t>, </a:t>
            </a:r>
            <a:r>
              <a:rPr lang="de-DE" sz="2400" b="1" dirty="0" err="1">
                <a:solidFill>
                  <a:srgbClr val="C00000"/>
                </a:solidFill>
              </a:rPr>
              <a:t>relations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publiques</a:t>
            </a:r>
            <a:endParaRPr lang="de-DE" sz="2400" b="1" dirty="0">
              <a:solidFill>
                <a:srgbClr val="C00000"/>
              </a:solidFill>
            </a:endParaRPr>
          </a:p>
          <a:p>
            <a:pPr marL="355600" indent="0">
              <a:buNone/>
              <a:tabLst>
                <a:tab pos="355600" algn="l"/>
              </a:tabLst>
            </a:pPr>
            <a:endParaRPr lang="de-DE" sz="1400" b="1" dirty="0" smtClean="0">
              <a:solidFill>
                <a:srgbClr val="C00000"/>
              </a:solidFill>
            </a:endParaRPr>
          </a:p>
          <a:p>
            <a:r>
              <a:rPr lang="de-DE" sz="2400" b="1" dirty="0" smtClean="0"/>
              <a:t>Grenzüberschreitende Ausbildung, Weiterbildungsmaßnahmen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de-DE" sz="2400" b="1" dirty="0" err="1" smtClean="0">
                <a:solidFill>
                  <a:srgbClr val="C00000"/>
                </a:solidFill>
              </a:rPr>
              <a:t>Apprentissage</a:t>
            </a:r>
            <a:r>
              <a:rPr lang="de-DE" sz="2400" b="1" dirty="0" smtClean="0">
                <a:solidFill>
                  <a:srgbClr val="C00000"/>
                </a:solidFill>
              </a:rPr>
              <a:t> transfrontalier</a:t>
            </a:r>
            <a:r>
              <a:rPr lang="de-DE" sz="2400" b="1" dirty="0"/>
              <a:t>, </a:t>
            </a:r>
            <a:r>
              <a:rPr lang="de-DE" sz="2400" b="1" dirty="0" err="1">
                <a:solidFill>
                  <a:srgbClr val="C00000"/>
                </a:solidFill>
              </a:rPr>
              <a:t>Mesures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qualification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indent="0">
              <a:buNone/>
            </a:pPr>
            <a:endParaRPr lang="de-DE" sz="1400" dirty="0" smtClean="0"/>
          </a:p>
          <a:p>
            <a:r>
              <a:rPr lang="de-DE" sz="2400" b="1" dirty="0" smtClean="0"/>
              <a:t>Mobilität, Unterstützung bei der räumlichen Mobilität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de-DE" sz="2400" b="1" dirty="0" err="1" smtClean="0">
                <a:solidFill>
                  <a:srgbClr val="C00000"/>
                </a:solidFill>
              </a:rPr>
              <a:t>mobilité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marL="355600" indent="0">
              <a:buNone/>
              <a:tabLst>
                <a:tab pos="355600" algn="l"/>
                <a:tab pos="896938" algn="l"/>
              </a:tabLst>
            </a:pPr>
            <a:r>
              <a:rPr 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ym typeface="Wingdings" panose="05000000000000000000" pitchFamily="2" charset="2"/>
              </a:rPr>
              <a:t>Projekt träger: Région Grand </a:t>
            </a:r>
            <a:r>
              <a:rPr lang="de-DE" sz="2400" b="1" dirty="0" err="1" smtClean="0">
                <a:sym typeface="Wingdings" panose="05000000000000000000" pitchFamily="2" charset="2"/>
              </a:rPr>
              <a:t>Est</a:t>
            </a:r>
            <a:endParaRPr lang="de-DE" sz="2400" b="1" dirty="0" smtClean="0"/>
          </a:p>
          <a:p>
            <a:pPr marL="719138" indent="0">
              <a:buNone/>
              <a:tabLst>
                <a:tab pos="541338" algn="l"/>
              </a:tabLst>
            </a:pPr>
            <a:r>
              <a:rPr lang="de-DE" sz="2400" b="1" dirty="0" err="1" smtClean="0">
                <a:solidFill>
                  <a:srgbClr val="C00000"/>
                </a:solidFill>
              </a:rPr>
              <a:t>porteur</a:t>
            </a:r>
            <a:r>
              <a:rPr lang="de-DE" sz="2400" b="1" dirty="0" smtClean="0">
                <a:solidFill>
                  <a:srgbClr val="C00000"/>
                </a:solidFill>
              </a:rPr>
              <a:t> du </a:t>
            </a:r>
            <a:r>
              <a:rPr lang="de-DE" sz="2400" b="1" dirty="0" err="1" smtClean="0">
                <a:solidFill>
                  <a:srgbClr val="C00000"/>
                </a:solidFill>
              </a:rPr>
              <a:t>projet</a:t>
            </a:r>
            <a:r>
              <a:rPr lang="de-DE" sz="2400" b="1" dirty="0" smtClean="0">
                <a:solidFill>
                  <a:srgbClr val="C00000"/>
                </a:solidFill>
              </a:rPr>
              <a:t> : Région Grand </a:t>
            </a:r>
            <a:r>
              <a:rPr lang="de-DE" sz="2400" b="1" dirty="0" err="1" smtClean="0">
                <a:solidFill>
                  <a:srgbClr val="C00000"/>
                </a:solidFill>
              </a:rPr>
              <a:t>Est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C563-B1C7-46F9-A20C-15FAFD7C29C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68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ct val="20000"/>
              </a:spcBef>
            </a:pPr>
            <a:r>
              <a:rPr lang="de-DE" sz="2400" b="1" dirty="0" smtClean="0">
                <a:solidFill>
                  <a:srgbClr val="000000"/>
                </a:solidFill>
              </a:rPr>
              <a:t>Das </a:t>
            </a:r>
            <a:r>
              <a:rPr lang="de-DE" sz="2400" b="1" dirty="0">
                <a:solidFill>
                  <a:srgbClr val="000000"/>
                </a:solidFill>
              </a:rPr>
              <a:t>INTERREG </a:t>
            </a:r>
            <a:r>
              <a:rPr lang="de-DE" sz="2400" b="1" dirty="0" smtClean="0">
                <a:solidFill>
                  <a:srgbClr val="000000"/>
                </a:solidFill>
              </a:rPr>
              <a:t>V- Projekt </a:t>
            </a:r>
            <a:r>
              <a:rPr lang="de-DE" sz="2400" b="1" dirty="0">
                <a:solidFill>
                  <a:srgbClr val="000000"/>
                </a:solidFill>
              </a:rPr>
              <a:t>„Erfolg ohne </a:t>
            </a:r>
            <a:r>
              <a:rPr lang="de-DE" sz="2400" b="1" dirty="0" smtClean="0">
                <a:solidFill>
                  <a:srgbClr val="000000"/>
                </a:solidFill>
              </a:rPr>
              <a:t>Grenzen“</a:t>
            </a:r>
            <a:br>
              <a:rPr lang="de-DE" sz="2400" b="1" dirty="0" smtClean="0">
                <a:solidFill>
                  <a:srgbClr val="000000"/>
                </a:solidFill>
              </a:rPr>
            </a:br>
            <a:r>
              <a:rPr lang="de-DE" sz="2400" b="1" dirty="0" err="1" smtClean="0">
                <a:solidFill>
                  <a:srgbClr val="C00000"/>
                </a:solidFill>
              </a:rPr>
              <a:t>Pr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ojet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INTERREG V «Réussir sans frontière» </a:t>
            </a:r>
            <a:endParaRPr lang="fr-FR" sz="2400" dirty="0">
              <a:solidFill>
                <a:srgbClr val="C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65104"/>
          </a:xfrm>
        </p:spPr>
        <p:txBody>
          <a:bodyPr/>
          <a:lstStyle/>
          <a:p>
            <a:pPr marL="355600" indent="-266700"/>
            <a:r>
              <a:rPr lang="de-DE" sz="2400" b="1" dirty="0" smtClean="0">
                <a:latin typeface="+mj-lt"/>
              </a:rPr>
              <a:t>Genehmigung </a:t>
            </a:r>
            <a:r>
              <a:rPr lang="de-DE" sz="2400" b="1" dirty="0">
                <a:latin typeface="+mj-lt"/>
              </a:rPr>
              <a:t>des INTERREG </a:t>
            </a:r>
            <a:r>
              <a:rPr lang="de-DE" sz="2400" b="1" dirty="0" smtClean="0">
                <a:latin typeface="+mj-lt"/>
              </a:rPr>
              <a:t>V- Projektes </a:t>
            </a:r>
            <a:r>
              <a:rPr lang="de-DE" sz="2400" b="1" dirty="0">
                <a:latin typeface="+mj-lt"/>
              </a:rPr>
              <a:t>: </a:t>
            </a:r>
            <a:endParaRPr lang="de-DE" sz="2400" b="1" dirty="0" smtClean="0">
              <a:latin typeface="+mj-lt"/>
            </a:endParaRPr>
          </a:p>
          <a:p>
            <a:pPr marL="355600" indent="0">
              <a:buNone/>
            </a:pPr>
            <a:r>
              <a:rPr lang="de-DE" sz="2400" b="1" dirty="0" smtClean="0">
                <a:latin typeface="+mj-lt"/>
              </a:rPr>
              <a:t>16.12.2015</a:t>
            </a:r>
          </a:p>
          <a:p>
            <a:pPr marL="355600" indent="0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Projet </a:t>
            </a:r>
            <a:r>
              <a:rPr lang="fr-FR" sz="2400" b="1" dirty="0">
                <a:solidFill>
                  <a:srgbClr val="C00000"/>
                </a:solidFill>
              </a:rPr>
              <a:t>INTERREG V approuvé: </a:t>
            </a:r>
          </a:p>
          <a:p>
            <a:pPr marL="355600" lvl="0" indent="0">
              <a:buNone/>
            </a:pPr>
            <a:r>
              <a:rPr lang="fr-FR" sz="2400" b="1" dirty="0">
                <a:solidFill>
                  <a:srgbClr val="C00000"/>
                </a:solidFill>
              </a:rPr>
              <a:t>16 </a:t>
            </a:r>
            <a:r>
              <a:rPr lang="fr-FR" sz="2400" b="1" dirty="0" smtClean="0">
                <a:solidFill>
                  <a:srgbClr val="C00000"/>
                </a:solidFill>
              </a:rPr>
              <a:t>décembre2015</a:t>
            </a:r>
            <a:endParaRPr lang="de-DE" sz="2400" b="1" dirty="0" smtClean="0">
              <a:solidFill>
                <a:srgbClr val="C00000"/>
              </a:solidFill>
              <a:latin typeface="+mj-lt"/>
            </a:endParaRPr>
          </a:p>
          <a:p>
            <a:pPr marL="355600" indent="0">
              <a:buNone/>
            </a:pPr>
            <a:endParaRPr lang="de-DE" sz="800" b="1" dirty="0">
              <a:solidFill>
                <a:srgbClr val="000000"/>
              </a:solidFill>
              <a:latin typeface="+mj-lt"/>
            </a:endParaRPr>
          </a:p>
          <a:p>
            <a:pPr marL="355600" indent="-355600">
              <a:tabLst>
                <a:tab pos="355600" algn="l"/>
              </a:tabLst>
            </a:pPr>
            <a:r>
              <a:rPr lang="de-DE" sz="2400" b="1" dirty="0" smtClean="0">
                <a:latin typeface="+mj-lt"/>
              </a:rPr>
              <a:t>Förderperiode </a:t>
            </a:r>
            <a:r>
              <a:rPr lang="de-DE" sz="2400" b="1" dirty="0">
                <a:latin typeface="+mj-lt"/>
              </a:rPr>
              <a:t>: </a:t>
            </a:r>
            <a:r>
              <a:rPr lang="de-DE" sz="2400" b="1" dirty="0" smtClean="0">
                <a:latin typeface="+mj-lt"/>
              </a:rPr>
              <a:t>04.01.2016 - 31.12.2018</a:t>
            </a:r>
          </a:p>
          <a:p>
            <a:pPr marL="355600" lvl="0" indent="0">
              <a:buNone/>
            </a:pPr>
            <a:r>
              <a:rPr lang="fr-FR" sz="2400" b="1" dirty="0">
                <a:solidFill>
                  <a:srgbClr val="C00000"/>
                </a:solidFill>
              </a:rPr>
              <a:t>Durée: 04 </a:t>
            </a:r>
            <a:r>
              <a:rPr lang="fr-FR" sz="2400" b="1" dirty="0" smtClean="0">
                <a:solidFill>
                  <a:srgbClr val="C00000"/>
                </a:solidFill>
              </a:rPr>
              <a:t>janvier 2016 </a:t>
            </a:r>
            <a:r>
              <a:rPr lang="fr-FR" sz="2400" b="1" dirty="0">
                <a:solidFill>
                  <a:srgbClr val="C00000"/>
                </a:solidFill>
              </a:rPr>
              <a:t>au 31 </a:t>
            </a:r>
            <a:r>
              <a:rPr lang="fr-FR" sz="2400" b="1" dirty="0" smtClean="0">
                <a:solidFill>
                  <a:srgbClr val="C00000"/>
                </a:solidFill>
              </a:rPr>
              <a:t>décembre 2018</a:t>
            </a:r>
            <a:endParaRPr lang="de-DE" sz="2400" b="1" dirty="0" smtClean="0">
              <a:solidFill>
                <a:srgbClr val="C00000"/>
              </a:solidFill>
              <a:latin typeface="+mj-lt"/>
            </a:endParaRPr>
          </a:p>
          <a:p>
            <a:pPr marL="355600" indent="0">
              <a:buNone/>
            </a:pPr>
            <a:endParaRPr lang="de-DE" sz="800" b="1" dirty="0">
              <a:solidFill>
                <a:srgbClr val="000000"/>
              </a:solidFill>
              <a:latin typeface="+mj-lt"/>
            </a:endParaRPr>
          </a:p>
          <a:p>
            <a:r>
              <a:rPr lang="de-DE" sz="2400" b="1" dirty="0" smtClean="0">
                <a:solidFill>
                  <a:srgbClr val="000000"/>
                </a:solidFill>
                <a:latin typeface="+mj-lt"/>
              </a:rPr>
              <a:t>Budget 4 Millionen €</a:t>
            </a:r>
          </a:p>
          <a:p>
            <a:pPr marL="0" indent="0">
              <a:buNone/>
            </a:pPr>
            <a:endParaRPr lang="de-DE" sz="800" b="1" dirty="0">
              <a:solidFill>
                <a:srgbClr val="000000"/>
              </a:solidFill>
              <a:latin typeface="+mj-lt"/>
            </a:endParaRPr>
          </a:p>
          <a:p>
            <a:r>
              <a:rPr lang="de-DE" sz="2400" b="1" dirty="0" smtClean="0"/>
              <a:t>33 </a:t>
            </a:r>
            <a:r>
              <a:rPr lang="de-DE" sz="2400" b="1" dirty="0"/>
              <a:t>Partner </a:t>
            </a:r>
            <a:r>
              <a:rPr lang="de-DE" sz="2400" b="1" dirty="0">
                <a:solidFill>
                  <a:srgbClr val="C00000"/>
                </a:solidFill>
              </a:rPr>
              <a:t>33 </a:t>
            </a:r>
            <a:r>
              <a:rPr lang="de-DE" sz="2400" b="1" dirty="0" err="1">
                <a:solidFill>
                  <a:srgbClr val="C00000"/>
                </a:solidFill>
              </a:rPr>
              <a:t>partenaires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www.erfolgohnegrenzen / </a:t>
            </a:r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www.reussirsansfrontière.eu</a:t>
            </a:r>
            <a:endParaRPr lang="de-DE" sz="2400" b="1" dirty="0">
              <a:solidFill>
                <a:srgbClr val="C00000"/>
              </a:solidFill>
              <a:latin typeface="+mj-lt"/>
            </a:endParaRPr>
          </a:p>
          <a:p>
            <a:endParaRPr lang="de-DE" sz="2400" b="1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C563-B1C7-46F9-A20C-15FAFD7C29C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02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075463"/>
              </p:ext>
            </p:extLst>
          </p:nvPr>
        </p:nvGraphicFramePr>
        <p:xfrm>
          <a:off x="755576" y="692696"/>
          <a:ext cx="7848872" cy="5607537"/>
        </p:xfrm>
        <a:graphic>
          <a:graphicData uri="http://schemas.openxmlformats.org/drawingml/2006/table">
            <a:tbl>
              <a:tblPr/>
              <a:tblGrid>
                <a:gridCol w="1512168"/>
                <a:gridCol w="2376264"/>
                <a:gridCol w="3960440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90601"/>
                          </a:solidFill>
                          <a:effectLst/>
                          <a:latin typeface="Arial"/>
                          <a:ea typeface="Times New Roman"/>
                        </a:rPr>
                        <a:t>Herausforderungen</a:t>
                      </a:r>
                      <a:endParaRPr lang="de-DE" sz="1600" dirty="0">
                        <a:solidFill>
                          <a:srgbClr val="19060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496" marR="67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190601"/>
                          </a:solidFill>
                          <a:effectLst/>
                          <a:latin typeface="Arial"/>
                          <a:ea typeface="Times New Roman"/>
                        </a:rPr>
                        <a:t>Was wird z.B. getan?</a:t>
                      </a:r>
                      <a:endParaRPr lang="de-DE" sz="1600" dirty="0">
                        <a:solidFill>
                          <a:srgbClr val="19060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496" marR="67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  <a:tr h="49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Allgemein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Zwei </a:t>
                      </a:r>
                      <a:r>
                        <a:rPr lang="de-DE" sz="1400" b="1" dirty="0" smtClean="0">
                          <a:effectLst/>
                          <a:latin typeface="Arial"/>
                          <a:ea typeface="Times New Roman"/>
                        </a:rPr>
                        <a:t>Ausbildungssysteme</a:t>
                      </a:r>
                      <a:endParaRPr lang="de-DE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Praxisorientierte Anpassung der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Äquivalenzlisten, Dokumente-Datenbank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Unterschiedliche Einstellungsverfahren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Jugendliche und Ausbildungsakteure in </a:t>
                      </a:r>
                      <a:r>
                        <a:rPr lang="de-DE" sz="1400" b="1" dirty="0" smtClean="0">
                          <a:effectLst/>
                          <a:latin typeface="Arial"/>
                          <a:ea typeface="Times New Roman"/>
                        </a:rPr>
                        <a:t>Frankreich  </a:t>
                      </a: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sensibilisieren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Jugendliche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Mobilität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Passgenaue Mobilitätslösungen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2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Sprache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Bewerbercoaching und Erarbeitung der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Bewerbungsstrategie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(Sprachniveau-Einschätzung, Bewerbungsmappen, Simulationen)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Motivation (auch der Eltern)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Kommunikation, Sprechstunden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Arbeitgeber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Motivation, Unkenntnis des Modells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Zielgerichtete Arbeitgeberberatung und -aktionen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Mehraufwand (Betreuung, Kommunikation)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Kontaktvermittlung zu passenden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Ansprechpartnern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Zusatzkosten (post-bac)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Erstinformation und Erläuterung der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Kostenstruktur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CFA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Unkenntnis des Modells / der Abläufe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Information (auch vor Ort) zu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grenzüberschreitenden Ausbildungsgängen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und Kostenaufteilung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/>
                          <a:ea typeface="Times New Roman"/>
                        </a:rPr>
                        <a:t>Kommunikation mit den Unternehmen / Partnern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Identifizierung deutscher Ansprechpartner am CFA, </a:t>
                      </a:r>
                      <a:r>
                        <a:rPr lang="de-DE" sz="1400" b="1" dirty="0" smtClean="0">
                          <a:effectLst/>
                          <a:latin typeface="Arial"/>
                          <a:ea typeface="Times New Roman"/>
                        </a:rPr>
                        <a:t>Übersetzung </a:t>
                      </a:r>
                      <a:r>
                        <a:rPr lang="de-DE" sz="1400" b="1" dirty="0">
                          <a:effectLst/>
                          <a:latin typeface="Arial"/>
                          <a:ea typeface="Times New Roman"/>
                        </a:rPr>
                        <a:t>von Korrespondenz </a:t>
                      </a:r>
                    </a:p>
                  </a:txBody>
                  <a:tcPr marL="67496" marR="6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7992888" cy="504056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Quelle: Fachexperten </a:t>
            </a:r>
            <a:r>
              <a:rPr lang="de-DE" dirty="0">
                <a:solidFill>
                  <a:srgbClr val="000000"/>
                </a:solidFill>
              </a:rPr>
              <a:t>für Grenzüberschreitende Ausbildungsberatung EURES-T Oberrhein</a:t>
            </a:r>
          </a:p>
          <a:p>
            <a:pPr>
              <a:defRPr/>
            </a:pPr>
            <a:r>
              <a:rPr lang="de-DE" dirty="0" err="1" smtClean="0">
                <a:solidFill>
                  <a:srgbClr val="C00000"/>
                </a:solidFill>
              </a:rPr>
              <a:t>Chargés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de </a:t>
            </a:r>
            <a:r>
              <a:rPr lang="de-DE" dirty="0" err="1">
                <a:solidFill>
                  <a:srgbClr val="C00000"/>
                </a:solidFill>
              </a:rPr>
              <a:t>mission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Apprentissage</a:t>
            </a:r>
            <a:r>
              <a:rPr lang="de-DE" dirty="0">
                <a:solidFill>
                  <a:srgbClr val="C00000"/>
                </a:solidFill>
              </a:rPr>
              <a:t> Transfrontalier EURES-T </a:t>
            </a:r>
            <a:r>
              <a:rPr lang="de-DE" dirty="0" err="1">
                <a:solidFill>
                  <a:srgbClr val="C00000"/>
                </a:solidFill>
              </a:rPr>
              <a:t>Rhin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Supérieur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C563-B1C7-46F9-A20C-15FAFD7C29C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63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3200" b="1" dirty="0" smtClean="0"/>
              <a:t>Danke / </a:t>
            </a:r>
            <a:r>
              <a:rPr lang="de-DE" sz="3200" b="1" dirty="0" smtClean="0">
                <a:solidFill>
                  <a:srgbClr val="C00000"/>
                </a:solidFill>
              </a:rPr>
              <a:t>Merci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19256" cy="468052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b="1" dirty="0" smtClean="0"/>
              <a:t>Ingrid Thomalla</a:t>
            </a:r>
          </a:p>
          <a:p>
            <a:pPr marL="0" indent="0">
              <a:buFontTx/>
              <a:buNone/>
              <a:defRPr/>
            </a:pPr>
            <a:endParaRPr lang="de-DE" sz="1200" b="1" dirty="0" smtClean="0"/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Vorsitzende des </a:t>
            </a:r>
            <a:r>
              <a:rPr lang="de-DE" sz="2400" b="1" dirty="0" err="1" smtClean="0"/>
              <a:t>Expertenauschusses</a:t>
            </a:r>
            <a:r>
              <a:rPr lang="de-DE" sz="2400" b="1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Berufsbildung ORK</a:t>
            </a:r>
          </a:p>
          <a:p>
            <a:pPr marL="0" indent="0">
              <a:buFontTx/>
              <a:buNone/>
              <a:defRPr/>
            </a:pPr>
            <a:r>
              <a:rPr lang="de-DE" sz="2400" b="1" dirty="0" err="1" smtClean="0">
                <a:solidFill>
                  <a:srgbClr val="C00000"/>
                </a:solidFill>
              </a:rPr>
              <a:t>Présidente</a:t>
            </a:r>
            <a:r>
              <a:rPr lang="de-DE" sz="2400" b="1" dirty="0" smtClean="0">
                <a:solidFill>
                  <a:srgbClr val="C00000"/>
                </a:solidFill>
              </a:rPr>
              <a:t> du </a:t>
            </a:r>
            <a:r>
              <a:rPr lang="de-DE" sz="2400" b="1" dirty="0" err="1" smtClean="0">
                <a:solidFill>
                  <a:srgbClr val="C00000"/>
                </a:solidFill>
              </a:rPr>
              <a:t>groupe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d‘experts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formation</a:t>
            </a:r>
            <a:r>
              <a:rPr lang="de-DE" sz="2400" b="1" dirty="0" smtClean="0">
                <a:solidFill>
                  <a:srgbClr val="C00000"/>
                </a:solidFill>
              </a:rPr>
              <a:t> professionelle CRS</a:t>
            </a:r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Regierungspräsidium Karlsruhe</a:t>
            </a:r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Referat Grenzüberschreitende Zusammenarbeit und Europa</a:t>
            </a:r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Tel. +49 (0) 721 926 7428</a:t>
            </a:r>
          </a:p>
          <a:p>
            <a:pPr marL="0" indent="0">
              <a:buFontTx/>
              <a:buNone/>
              <a:defRPr/>
            </a:pPr>
            <a:r>
              <a:rPr lang="de-DE" sz="2400" b="1" dirty="0" smtClean="0"/>
              <a:t>e-mail ingrid.thomalla@rpk.bwl.de</a:t>
            </a:r>
            <a:endParaRPr lang="de-DE" dirty="0"/>
          </a:p>
        </p:txBody>
      </p:sp>
      <p:sp>
        <p:nvSpPr>
          <p:cNvPr id="34819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8804C-14AC-4BEF-96C3-101D2423C687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05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334963" y="85725"/>
            <a:ext cx="4714875" cy="1143000"/>
          </a:xfrm>
        </p:spPr>
        <p:txBody>
          <a:bodyPr/>
          <a:lstStyle/>
          <a:p>
            <a:pPr algn="l"/>
            <a:r>
              <a:rPr lang="de-DE" sz="2800" b="1" smtClean="0"/>
              <a:t>Gebietskulisse ORK</a:t>
            </a:r>
            <a:br>
              <a:rPr lang="de-DE" sz="2800" b="1" smtClean="0"/>
            </a:br>
            <a:r>
              <a:rPr lang="de-DE" sz="2800" b="1" smtClean="0">
                <a:solidFill>
                  <a:srgbClr val="C00000"/>
                </a:solidFill>
              </a:rPr>
              <a:t>Périmètre géographique</a:t>
            </a:r>
          </a:p>
        </p:txBody>
      </p:sp>
      <p:pic>
        <p:nvPicPr>
          <p:cNvPr id="15362" name="Picture 11" descr="Unbenannt-1 Kop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/>
          </a:blip>
          <a:srcRect/>
          <a:stretch>
            <a:fillRect/>
          </a:stretch>
        </p:blipFill>
        <p:spPr>
          <a:xfrm>
            <a:off x="1763713" y="1250950"/>
            <a:ext cx="2808287" cy="4525963"/>
          </a:xfrm>
        </p:spPr>
      </p:pic>
      <p:sp>
        <p:nvSpPr>
          <p:cNvPr id="15363" name="Textfeld 4"/>
          <p:cNvSpPr txBox="1">
            <a:spLocks noChangeArrowheads="1"/>
          </p:cNvSpPr>
          <p:nvPr/>
        </p:nvSpPr>
        <p:spPr bwMode="auto">
          <a:xfrm>
            <a:off x="407988" y="2722563"/>
            <a:ext cx="205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F: Region Elsass 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Région Alsace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feld 5"/>
          <p:cNvSpPr txBox="1">
            <a:spLocks noChangeArrowheads="1"/>
          </p:cNvSpPr>
          <p:nvPr/>
        </p:nvSpPr>
        <p:spPr bwMode="auto">
          <a:xfrm>
            <a:off x="3757613" y="411163"/>
            <a:ext cx="528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Trinationale Oberrheinregion,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Mandatsgebiet der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Oberrheinkonferenz ORK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Région trinationale du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Rhin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Supérieur,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Territoire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sous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mandat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de la </a:t>
            </a:r>
            <a:b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Conférence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du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Rhin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Supérieur 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3949700" y="2909888"/>
            <a:ext cx="4262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D: Regierungsbezirke Karlsruhe und Freiburg, Südpfalz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Regierungsbezirke Karlsruhe et Freiburg, Südpfalz </a:t>
            </a:r>
            <a:endParaRPr lang="de-DE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6" name="Textfeld 7"/>
          <p:cNvSpPr txBox="1">
            <a:spLocks noChangeArrowheads="1"/>
          </p:cNvSpPr>
          <p:nvPr/>
        </p:nvSpPr>
        <p:spPr bwMode="auto">
          <a:xfrm>
            <a:off x="3071813" y="5467350"/>
            <a:ext cx="549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Arial" charset="0"/>
              </a:rPr>
              <a:t>CH: Kantone Basel-Stadt und –Landschaft, Aargau, Jura und Solothurn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Les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cantons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de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Bâle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ville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et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campagne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d‘Argovie</a:t>
            </a:r>
            <a:r>
              <a:rPr lang="de-DE" alt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, du Jura et de </a:t>
            </a:r>
            <a:r>
              <a:rPr lang="de-DE" alt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Soleure</a:t>
            </a:r>
            <a:endParaRPr lang="de-DE" altLang="de-DE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7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DD4E9-751E-40FA-8175-A69FE271D623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6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rgbClr val="000000"/>
                </a:solidFill>
              </a:rPr>
              <a:t>Mitglieder EA BB / </a:t>
            </a:r>
            <a:r>
              <a:rPr lang="de-DE" sz="3200" b="1" dirty="0" err="1" smtClean="0">
                <a:solidFill>
                  <a:srgbClr val="C00000"/>
                </a:solidFill>
              </a:rPr>
              <a:t>Membres</a:t>
            </a:r>
            <a:r>
              <a:rPr lang="de-DE" sz="3200" b="1" dirty="0" smtClean="0">
                <a:solidFill>
                  <a:srgbClr val="C00000"/>
                </a:solidFill>
              </a:rPr>
              <a:t> CE FP</a:t>
            </a:r>
            <a:endParaRPr lang="de-DE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08720"/>
            <a:ext cx="8280400" cy="5311775"/>
          </a:xfrm>
        </p:spPr>
        <p:txBody>
          <a:bodyPr/>
          <a:lstStyle/>
          <a:p>
            <a:pPr>
              <a:tabLst>
                <a:tab pos="363538" algn="l"/>
              </a:tabLst>
            </a:pPr>
            <a:r>
              <a:rPr lang="de-DE" sz="2400" b="1" dirty="0" smtClean="0"/>
              <a:t>auf deutscher Seite: für die BAB zuständige Stellen wie IHKs, Handwerkskammern</a:t>
            </a:r>
          </a:p>
          <a:p>
            <a:pPr>
              <a:buFontTx/>
              <a:buNone/>
              <a:tabLst>
                <a:tab pos="363538" algn="l"/>
              </a:tabLst>
            </a:pPr>
            <a:r>
              <a:rPr lang="de-DE" sz="2400" b="1" dirty="0" smtClean="0"/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du côté allemand: services compétents pour la formation professionnelle comme les CCI, les chambres </a:t>
            </a:r>
            <a:r>
              <a:rPr lang="fr-FR" sz="2400" b="1" dirty="0">
                <a:solidFill>
                  <a:srgbClr val="C00000"/>
                </a:solidFill>
              </a:rPr>
              <a:t>de Métiers…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marL="574675" lvl="1" indent="-174625">
              <a:buFontTx/>
              <a:buNone/>
              <a:tabLst>
                <a:tab pos="363538" algn="l"/>
              </a:tabLst>
            </a:pPr>
            <a:endParaRPr lang="de-DE" sz="800" b="1" dirty="0" smtClean="0"/>
          </a:p>
          <a:p>
            <a:pPr>
              <a:tabLst>
                <a:tab pos="363538" algn="l"/>
              </a:tabLst>
            </a:pPr>
            <a:r>
              <a:rPr lang="de-DE" sz="2400" b="1" dirty="0" smtClean="0"/>
              <a:t>auf Schweizer Seite: Ämter für Berufsbildung</a:t>
            </a:r>
          </a:p>
          <a:p>
            <a:pPr>
              <a:buFontTx/>
              <a:buNone/>
              <a:tabLst>
                <a:tab pos="363538" algn="l"/>
              </a:tabLst>
            </a:pPr>
            <a:r>
              <a:rPr lang="de-DE" sz="2400" b="1" dirty="0" smtClean="0"/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du côté suisse: administrations pour la formation professionnelle</a:t>
            </a:r>
          </a:p>
          <a:p>
            <a:pPr>
              <a:buFontTx/>
              <a:buNone/>
              <a:tabLst>
                <a:tab pos="363538" algn="l"/>
              </a:tabLst>
            </a:pPr>
            <a:endParaRPr lang="de-DE" sz="800" b="1" dirty="0" smtClean="0"/>
          </a:p>
          <a:p>
            <a:pPr>
              <a:tabLst>
                <a:tab pos="363538" algn="l"/>
              </a:tabLst>
            </a:pPr>
            <a:r>
              <a:rPr lang="de-DE" sz="2400" b="1" dirty="0" smtClean="0"/>
              <a:t>auf französischer Seite: Académie de Strasbourg, Région Alsace, CCI Alsace </a:t>
            </a:r>
            <a:r>
              <a:rPr lang="de-DE" sz="2400" b="1" dirty="0" err="1" smtClean="0"/>
              <a:t>Eurométropole</a:t>
            </a:r>
            <a:endParaRPr lang="de-DE" sz="2400" b="1" dirty="0" smtClean="0"/>
          </a:p>
          <a:p>
            <a:pPr>
              <a:buFontTx/>
              <a:buNone/>
              <a:tabLst>
                <a:tab pos="363538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	</a:t>
            </a:r>
            <a:r>
              <a:rPr lang="fr-FR" sz="2400" b="1" dirty="0" smtClean="0">
                <a:solidFill>
                  <a:srgbClr val="C00000"/>
                </a:solidFill>
              </a:rPr>
              <a:t>du côté français: Académie de Strasbourg, Région Alsace, CCI Alsace </a:t>
            </a:r>
            <a:r>
              <a:rPr lang="fr-FR" sz="2400" b="1" dirty="0" err="1" smtClean="0">
                <a:solidFill>
                  <a:srgbClr val="C00000"/>
                </a:solidFill>
              </a:rPr>
              <a:t>Eurométropole</a:t>
            </a:r>
            <a:endParaRPr lang="de-DE" sz="2400" dirty="0" smtClean="0"/>
          </a:p>
        </p:txBody>
      </p:sp>
      <p:sp>
        <p:nvSpPr>
          <p:cNvPr id="1024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EA4BD-0F94-4E5F-A0A5-AA56FEA50DD6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79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title"/>
          </p:nvPr>
        </p:nvSpPr>
        <p:spPr>
          <a:xfrm>
            <a:off x="179513" y="342901"/>
            <a:ext cx="2880320" cy="781844"/>
          </a:xfrm>
        </p:spPr>
        <p:txBody>
          <a:bodyPr/>
          <a:lstStyle/>
          <a:p>
            <a:pPr marL="88900" algn="l"/>
            <a:r>
              <a:rPr lang="de-DE" sz="3200" b="1" dirty="0" smtClean="0"/>
              <a:t>Ziele / </a:t>
            </a:r>
            <a:r>
              <a:rPr lang="de-DE" sz="3200" b="1" dirty="0" err="1" smtClean="0">
                <a:solidFill>
                  <a:srgbClr val="C00000"/>
                </a:solidFill>
              </a:rPr>
              <a:t>Buts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9069" y="1113849"/>
            <a:ext cx="8686801" cy="5583834"/>
          </a:xfrm>
        </p:spPr>
        <p:txBody>
          <a:bodyPr/>
          <a:lstStyle/>
          <a:p>
            <a:pPr fontAlgn="auto">
              <a:spcBef>
                <a:spcPts val="0"/>
              </a:spcBef>
              <a:defRPr/>
            </a:pPr>
            <a:r>
              <a:rPr lang="de-DE" sz="2400" b="1" dirty="0" smtClean="0"/>
              <a:t>Internationalisierung </a:t>
            </a:r>
            <a:r>
              <a:rPr lang="de-DE" sz="2400" b="1" dirty="0"/>
              <a:t>der beruflichen </a:t>
            </a:r>
            <a:r>
              <a:rPr lang="de-DE" sz="2400" b="1" dirty="0" smtClean="0"/>
              <a:t>Qualifikationen </a:t>
            </a:r>
            <a:r>
              <a:rPr lang="de-DE" sz="2400" b="1" dirty="0"/>
              <a:t>verbreiten, für berufliche Mobilität </a:t>
            </a:r>
            <a:r>
              <a:rPr lang="de-DE" sz="2400" b="1" dirty="0" smtClean="0"/>
              <a:t>sensibilisieren</a:t>
            </a:r>
          </a:p>
          <a:p>
            <a:pPr marL="361950" lvl="1" indent="0" fontAlgn="auto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P</a:t>
            </a:r>
            <a:r>
              <a:rPr lang="fr-FR" sz="2400" b="1" dirty="0" smtClean="0">
                <a:solidFill>
                  <a:srgbClr val="C00000"/>
                </a:solidFill>
              </a:rPr>
              <a:t>ropager l‘internationalisation des qualifications professionnelles,  Sensibiliser à la mobilité professionnelle </a:t>
            </a:r>
          </a:p>
          <a:p>
            <a:pPr marL="0" indent="0" fontAlgn="auto">
              <a:buFontTx/>
              <a:buNone/>
              <a:defRPr/>
            </a:pPr>
            <a:endParaRPr lang="de-DE" sz="8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defRPr/>
            </a:pPr>
            <a:r>
              <a:rPr lang="de-DE" sz="2400" b="1" dirty="0"/>
              <a:t>beruflichen Mobilität bereits während der Ausbildung </a:t>
            </a:r>
            <a:r>
              <a:rPr lang="de-DE" sz="2400" b="1" dirty="0" smtClean="0"/>
              <a:t>fördern</a:t>
            </a:r>
          </a:p>
          <a:p>
            <a:pPr marL="361950" lvl="1" indent="0" fontAlgn="auto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F</a:t>
            </a:r>
            <a:r>
              <a:rPr lang="fr-FR" sz="2400" b="1" dirty="0" smtClean="0">
                <a:solidFill>
                  <a:srgbClr val="C00000"/>
                </a:solidFill>
              </a:rPr>
              <a:t>avoriser la mobilité professionnelle dès la formation</a:t>
            </a:r>
          </a:p>
          <a:p>
            <a:pPr marL="0" indent="0" fontAlgn="auto">
              <a:buFontTx/>
              <a:buNone/>
              <a:defRPr/>
            </a:pPr>
            <a:endParaRPr lang="de-DE" sz="800" b="1" dirty="0" smtClean="0"/>
          </a:p>
          <a:p>
            <a:pPr fontAlgn="auto">
              <a:spcBef>
                <a:spcPts val="0"/>
              </a:spcBef>
              <a:defRPr/>
            </a:pPr>
            <a:r>
              <a:rPr lang="de-DE" sz="2400" b="1" dirty="0" smtClean="0"/>
              <a:t>Transparenz in der Berufsbildung herstellen</a:t>
            </a:r>
          </a:p>
          <a:p>
            <a:pPr marL="361950" lvl="1" indent="38100" fontAlgn="auto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R</a:t>
            </a:r>
            <a:r>
              <a:rPr lang="fr-FR" sz="2400" b="1" dirty="0" smtClean="0">
                <a:solidFill>
                  <a:srgbClr val="C00000"/>
                </a:solidFill>
              </a:rPr>
              <a:t>endre la formation </a:t>
            </a:r>
            <a:r>
              <a:rPr lang="fr-FR" sz="2400" b="1" dirty="0" err="1" smtClean="0">
                <a:solidFill>
                  <a:srgbClr val="C00000"/>
                </a:solidFill>
              </a:rPr>
              <a:t>professionelle</a:t>
            </a:r>
            <a:r>
              <a:rPr lang="fr-FR" sz="2400" b="1" dirty="0" smtClean="0">
                <a:solidFill>
                  <a:srgbClr val="C00000"/>
                </a:solidFill>
              </a:rPr>
              <a:t> plus transparente</a:t>
            </a:r>
          </a:p>
          <a:p>
            <a:pPr marL="361950" lvl="1" indent="38100" fontAlgn="auto">
              <a:spcBef>
                <a:spcPts val="0"/>
              </a:spcBef>
              <a:buFontTx/>
              <a:buNone/>
              <a:defRPr/>
            </a:pPr>
            <a:endParaRPr lang="de-DE" sz="800" dirty="0"/>
          </a:p>
          <a:p>
            <a:pPr fontAlgn="auto">
              <a:spcBef>
                <a:spcPts val="0"/>
              </a:spcBef>
              <a:defRPr/>
            </a:pPr>
            <a:r>
              <a:rPr lang="de-DE" sz="2400" b="1" dirty="0" smtClean="0"/>
              <a:t>Qualifizierung </a:t>
            </a:r>
            <a:r>
              <a:rPr lang="de-DE" sz="2400" b="1" dirty="0"/>
              <a:t>für den grenzüberschreitenden </a:t>
            </a:r>
            <a:r>
              <a:rPr lang="de-DE" sz="2400" b="1" dirty="0" smtClean="0"/>
              <a:t>Arbeitsmarkt ermöglichen</a:t>
            </a:r>
          </a:p>
          <a:p>
            <a:pPr marL="361950" lvl="1" indent="0" fontAlgn="auto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R</a:t>
            </a:r>
            <a:r>
              <a:rPr lang="fr-FR" sz="2400" b="1" dirty="0" smtClean="0">
                <a:solidFill>
                  <a:srgbClr val="C00000"/>
                </a:solidFill>
              </a:rPr>
              <a:t>endre possible des qualifications spécifiques au marché du travail transfrontalier</a:t>
            </a:r>
            <a:endParaRPr lang="de-DE" sz="2400" b="1" dirty="0" smtClean="0"/>
          </a:p>
          <a:p>
            <a:pPr marL="0" indent="0" fontAlgn="auto">
              <a:buFontTx/>
              <a:buNone/>
              <a:defRPr/>
            </a:pPr>
            <a:endParaRPr lang="de-DE" sz="2400" dirty="0" smtClean="0"/>
          </a:p>
          <a:p>
            <a:pPr marL="0" indent="0" fontAlgn="auto">
              <a:buFontTx/>
              <a:buNone/>
              <a:defRPr/>
            </a:pPr>
            <a:endParaRPr lang="de-DE" sz="2800" dirty="0"/>
          </a:p>
          <a:p>
            <a:pPr>
              <a:defRPr/>
            </a:pPr>
            <a:endParaRPr lang="de-DE" dirty="0"/>
          </a:p>
        </p:txBody>
      </p:sp>
      <p:sp>
        <p:nvSpPr>
          <p:cNvPr id="1126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E26644-4F8D-48B1-A85A-2831E804807E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09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>
          <a:xfrm>
            <a:off x="522288" y="215900"/>
            <a:ext cx="8229600" cy="882650"/>
          </a:xfrm>
        </p:spPr>
        <p:txBody>
          <a:bodyPr/>
          <a:lstStyle/>
          <a:p>
            <a:pPr algn="l">
              <a:tabLst>
                <a:tab pos="720725" algn="l"/>
              </a:tabLst>
            </a:pPr>
            <a:r>
              <a:rPr lang="de-DE" sz="3200" b="1" dirty="0" smtClean="0"/>
              <a:t>Aktivitäten / </a:t>
            </a:r>
            <a:r>
              <a:rPr lang="de-DE" sz="3200" b="1" dirty="0" err="1" smtClean="0">
                <a:solidFill>
                  <a:srgbClr val="C00000"/>
                </a:solidFill>
              </a:rPr>
              <a:t>Activités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052513"/>
            <a:ext cx="8283616" cy="564517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GÜ Lernaufenthalte organisieren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O</a:t>
            </a:r>
            <a:r>
              <a:rPr lang="fr-FR" sz="2400" b="1" dirty="0" smtClean="0">
                <a:solidFill>
                  <a:srgbClr val="C00000"/>
                </a:solidFill>
              </a:rPr>
              <a:t>rganisation des Périodes de Formation en Milieu Professionnel dans la région transfrontalier</a:t>
            </a:r>
          </a:p>
          <a:p>
            <a:pPr marL="0" indent="0">
              <a:buFontTx/>
              <a:buNone/>
              <a:defRPr/>
            </a:pPr>
            <a:endParaRPr lang="de-DE" sz="800" b="1" dirty="0" smtClean="0"/>
          </a:p>
          <a:p>
            <a:pPr>
              <a:spcBef>
                <a:spcPts val="0"/>
              </a:spcBef>
              <a:defRPr/>
            </a:pPr>
            <a:r>
              <a:rPr lang="de-DE" sz="2400" b="1" dirty="0"/>
              <a:t>T</a:t>
            </a:r>
            <a:r>
              <a:rPr lang="de-DE" sz="2400" b="1" dirty="0" smtClean="0"/>
              <a:t>rinationale </a:t>
            </a:r>
            <a:r>
              <a:rPr lang="de-DE" sz="2400" b="1" dirty="0"/>
              <a:t>Verleihfeier Euregio-Zertifikat </a:t>
            </a:r>
            <a:r>
              <a:rPr lang="de-DE" sz="2400" b="1" dirty="0" smtClean="0"/>
              <a:t>durchführen, für </a:t>
            </a:r>
            <a:r>
              <a:rPr lang="de-DE" sz="2400" b="1" dirty="0"/>
              <a:t>berufliche </a:t>
            </a:r>
            <a:r>
              <a:rPr lang="de-DE" sz="2400" b="1" dirty="0" smtClean="0"/>
              <a:t>Mobilität werben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C</a:t>
            </a:r>
            <a:r>
              <a:rPr lang="fr-FR" sz="2400" b="1" dirty="0" smtClean="0">
                <a:solidFill>
                  <a:srgbClr val="C00000"/>
                </a:solidFill>
              </a:rPr>
              <a:t>érémonie trinationale de remise des Certificats Euregio, publicité pour la mobilité professionnelle</a:t>
            </a:r>
          </a:p>
          <a:p>
            <a:pPr marL="0" indent="0">
              <a:buFontTx/>
              <a:buNone/>
              <a:defRPr/>
            </a:pPr>
            <a:endParaRPr lang="de-DE" sz="800" b="1" dirty="0" smtClean="0"/>
          </a:p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Rahmenabkommen </a:t>
            </a:r>
            <a:r>
              <a:rPr lang="de-DE" sz="2400" b="1" dirty="0" err="1" smtClean="0"/>
              <a:t>GrAus</a:t>
            </a:r>
            <a:r>
              <a:rPr lang="de-DE" sz="2400" b="1" dirty="0" smtClean="0"/>
              <a:t> umsetzen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Mise en </a:t>
            </a:r>
            <a:r>
              <a:rPr lang="fr-FR" sz="2400" b="1" dirty="0" smtClean="0">
                <a:solidFill>
                  <a:srgbClr val="C00000"/>
                </a:solidFill>
              </a:rPr>
              <a:t>œuvre de l‘accord-cadre apprentissage transfrontalier</a:t>
            </a:r>
          </a:p>
          <a:p>
            <a:pPr marL="0" indent="0">
              <a:buFontTx/>
              <a:buNone/>
              <a:defRPr/>
            </a:pPr>
            <a:endParaRPr lang="de-DE" sz="800" b="1" dirty="0" smtClean="0"/>
          </a:p>
          <a:p>
            <a:pPr>
              <a:spcBef>
                <a:spcPts val="0"/>
              </a:spcBef>
              <a:defRPr/>
            </a:pPr>
            <a:r>
              <a:rPr lang="de-DE" sz="2400" b="1" dirty="0"/>
              <a:t>Vernetzung mit </a:t>
            </a:r>
            <a:r>
              <a:rPr lang="de-DE" sz="2400" b="1" dirty="0" smtClean="0"/>
              <a:t>anderen Bildungs- und Arbeitsmarkt-Projekten, Akteuren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Mise en réseau avec d‘autres projets et acteurs pour la formation et le marché du travail </a:t>
            </a:r>
          </a:p>
          <a:p>
            <a:pPr marL="0" indent="0">
              <a:buFontTx/>
              <a:buNone/>
              <a:defRPr/>
            </a:pPr>
            <a:endParaRPr lang="de-DE" sz="2400" b="1" dirty="0"/>
          </a:p>
        </p:txBody>
      </p:sp>
      <p:sp>
        <p:nvSpPr>
          <p:cNvPr id="1229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DF100-8E04-422E-BF52-D7D47752D279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24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209923"/>
          </a:xfrm>
        </p:spPr>
        <p:txBody>
          <a:bodyPr/>
          <a:lstStyle/>
          <a:p>
            <a:pPr algn="l">
              <a:tabLst>
                <a:tab pos="542925" algn="l"/>
              </a:tabLst>
            </a:pPr>
            <a:r>
              <a:rPr lang="de-DE" sz="2800" b="1" dirty="0" smtClean="0"/>
              <a:t>2. 	</a:t>
            </a:r>
            <a:r>
              <a:rPr lang="fr-FR" sz="2800" b="1" dirty="0" err="1"/>
              <a:t>Das</a:t>
            </a:r>
            <a:r>
              <a:rPr lang="fr-FR" sz="2800" b="1" dirty="0"/>
              <a:t> </a:t>
            </a:r>
            <a:r>
              <a:rPr lang="fr-FR" sz="2800" b="1" dirty="0" err="1"/>
              <a:t>Projekt</a:t>
            </a:r>
            <a:r>
              <a:rPr lang="fr-FR" sz="2800" b="1" dirty="0"/>
              <a:t> Euregio-Zertifikat </a:t>
            </a:r>
            <a:br>
              <a:rPr lang="fr-FR" sz="2800" b="1" dirty="0"/>
            </a:br>
            <a:r>
              <a:rPr lang="fr-FR" sz="2800" b="1" dirty="0" smtClean="0"/>
              <a:t>	</a:t>
            </a:r>
            <a:r>
              <a:rPr lang="fr-FR" sz="2800" b="1" dirty="0" smtClean="0">
                <a:solidFill>
                  <a:srgbClr val="C00000"/>
                </a:solidFill>
              </a:rPr>
              <a:t>Le </a:t>
            </a:r>
            <a:r>
              <a:rPr lang="fr-FR" sz="2800" b="1" dirty="0">
                <a:solidFill>
                  <a:srgbClr val="C00000"/>
                </a:solidFill>
              </a:rPr>
              <a:t>projet Certificat </a:t>
            </a:r>
            <a:r>
              <a:rPr lang="fr-FR" sz="2800" b="1" dirty="0" err="1" smtClean="0">
                <a:solidFill>
                  <a:srgbClr val="C00000"/>
                </a:solidFill>
              </a:rPr>
              <a:t>Euregio</a:t>
            </a:r>
            <a:endParaRPr lang="fr-FR" sz="2800" b="1" dirty="0" smtClean="0">
              <a:solidFill>
                <a:srgbClr val="C00000"/>
              </a:solidFill>
            </a:endParaRPr>
          </a:p>
        </p:txBody>
      </p:sp>
      <p:sp>
        <p:nvSpPr>
          <p:cNvPr id="13314" name="Inhaltsplatzhalt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18488" cy="5039841"/>
          </a:xfrm>
        </p:spPr>
        <p:txBody>
          <a:bodyPr/>
          <a:lstStyle/>
          <a:p>
            <a:pPr marL="0" indent="0" defTabSz="893763">
              <a:buFontTx/>
              <a:buNone/>
              <a:tabLst>
                <a:tab pos="715963" algn="l"/>
              </a:tabLst>
            </a:pPr>
            <a:endParaRPr lang="de-DE" sz="2800" b="1" dirty="0" smtClean="0"/>
          </a:p>
          <a:p>
            <a:pPr marL="0" indent="0" defTabSz="893763">
              <a:buFontTx/>
              <a:buNone/>
              <a:tabLst>
                <a:tab pos="715963" algn="l"/>
              </a:tabLst>
            </a:pPr>
            <a:endParaRPr lang="de-DE" sz="2800" b="1" dirty="0" smtClean="0"/>
          </a:p>
          <a:p>
            <a:pPr marL="0" indent="0" defTabSz="893763">
              <a:buFontTx/>
              <a:buNone/>
              <a:tabLst>
                <a:tab pos="715963" algn="l"/>
              </a:tabLst>
            </a:pPr>
            <a:endParaRPr lang="de-DE" sz="2800" b="1" dirty="0" smtClean="0"/>
          </a:p>
          <a:p>
            <a:pPr marL="0" indent="0" defTabSz="893763">
              <a:buFontTx/>
              <a:buNone/>
              <a:tabLst>
                <a:tab pos="715963" algn="l"/>
              </a:tabLst>
            </a:pPr>
            <a:endParaRPr lang="de-DE" sz="1000" dirty="0" smtClean="0"/>
          </a:p>
        </p:txBody>
      </p:sp>
      <p:sp>
        <p:nvSpPr>
          <p:cNvPr id="1331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22D1A-1D85-4451-A5AD-FA3C06FB42A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420888"/>
            <a:ext cx="572412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217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424656" y="191511"/>
            <a:ext cx="8218487" cy="777875"/>
          </a:xfrm>
        </p:spPr>
        <p:txBody>
          <a:bodyPr/>
          <a:lstStyle/>
          <a:p>
            <a:pPr algn="l"/>
            <a:r>
              <a:rPr lang="de-DE" sz="3200" b="1" dirty="0" smtClean="0"/>
              <a:t>Ausgangslage / </a:t>
            </a:r>
            <a:r>
              <a:rPr lang="de-DE" sz="3200" b="1" dirty="0" smtClean="0">
                <a:solidFill>
                  <a:srgbClr val="C00000"/>
                </a:solidFill>
              </a:rPr>
              <a:t>Situation initiale</a:t>
            </a:r>
          </a:p>
        </p:txBody>
      </p:sp>
      <p:sp>
        <p:nvSpPr>
          <p:cNvPr id="1433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9F4DA-7E13-47C1-9DC0-06A4BB00F85D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041003887"/>
              </p:ext>
            </p:extLst>
          </p:nvPr>
        </p:nvGraphicFramePr>
        <p:xfrm>
          <a:off x="1692437" y="10438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feld 6"/>
          <p:cNvSpPr txBox="1">
            <a:spLocks noChangeArrowheads="1"/>
          </p:cNvSpPr>
          <p:nvPr/>
        </p:nvSpPr>
        <p:spPr bwMode="auto">
          <a:xfrm>
            <a:off x="825500" y="5516563"/>
            <a:ext cx="80691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</a:pPr>
            <a:r>
              <a:rPr lang="de-DE" altLang="de-DE" b="1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	</a:t>
            </a:r>
            <a:r>
              <a:rPr lang="de-DE" altLang="de-DE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Grenzraum als Chance für die </a:t>
            </a:r>
            <a:r>
              <a:rPr lang="de-DE" altLang="de-DE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Internationalisierung der </a:t>
            </a:r>
            <a:r>
              <a:rPr lang="de-DE" altLang="de-DE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BB</a:t>
            </a:r>
            <a:endParaRPr lang="de-DE" altLang="de-DE" sz="20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</a:pP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	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l‘espace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transfrontalier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offre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 des 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chances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pour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 	</a:t>
            </a:r>
            <a:r>
              <a:rPr lang="de-DE" altLang="de-DE" sz="2000" b="1" dirty="0" err="1">
                <a:solidFill>
                  <a:srgbClr val="990000"/>
                </a:solidFill>
                <a:latin typeface="Arial" charset="0"/>
                <a:cs typeface="Arial" charset="0"/>
                <a:sym typeface="Wingdings" pitchFamily="2" charset="2"/>
              </a:rPr>
              <a:t>l‘internationalisation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</a:rPr>
              <a:t> de la </a:t>
            </a:r>
            <a:r>
              <a:rPr lang="de-DE" altLang="de-DE" sz="2000" b="1" dirty="0" err="1" smtClean="0">
                <a:solidFill>
                  <a:srgbClr val="990000"/>
                </a:solidFill>
                <a:latin typeface="Arial" charset="0"/>
                <a:cs typeface="Arial" charset="0"/>
              </a:rPr>
              <a:t>formation</a:t>
            </a:r>
            <a:r>
              <a:rPr lang="de-DE" altLang="de-DE" sz="20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2000" b="1" dirty="0">
                <a:solidFill>
                  <a:srgbClr val="990000"/>
                </a:solidFill>
                <a:latin typeface="Arial" charset="0"/>
                <a:cs typeface="Arial" charset="0"/>
              </a:rPr>
              <a:t>professionelle</a:t>
            </a:r>
          </a:p>
        </p:txBody>
      </p:sp>
    </p:spTree>
    <p:extLst>
      <p:ext uri="{BB962C8B-B14F-4D97-AF65-F5344CB8AC3E}">
        <p14:creationId xmlns:p14="http://schemas.microsoft.com/office/powerpoint/2010/main" val="1574444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Bildschirmpräsentation (4:3)</PresentationFormat>
  <Paragraphs>414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25</vt:i4>
      </vt:variant>
      <vt:variant>
        <vt:lpstr>Folientitel</vt:lpstr>
      </vt:variant>
      <vt:variant>
        <vt:i4>33</vt:i4>
      </vt:variant>
    </vt:vector>
  </HeadingPairs>
  <TitlesOfParts>
    <vt:vector size="61" baseType="lpstr">
      <vt:lpstr>Arial</vt:lpstr>
      <vt:lpstr>Times New Roman</vt:lpstr>
      <vt:lpstr>Wingdings</vt:lpstr>
      <vt:lpstr>Design1</vt:lpstr>
      <vt:lpstr>1_Design1</vt:lpstr>
      <vt:lpstr>2_Design1</vt:lpstr>
      <vt:lpstr>3_Design1</vt:lpstr>
      <vt:lpstr>4_Design1</vt:lpstr>
      <vt:lpstr>5_Design1</vt:lpstr>
      <vt:lpstr>6_Design1</vt:lpstr>
      <vt:lpstr>7_Design1</vt:lpstr>
      <vt:lpstr>8_Design1</vt:lpstr>
      <vt:lpstr>9_Design1</vt:lpstr>
      <vt:lpstr>10_Design1</vt:lpstr>
      <vt:lpstr>11_Design1</vt:lpstr>
      <vt:lpstr>12_Design1</vt:lpstr>
      <vt:lpstr>13_Design1</vt:lpstr>
      <vt:lpstr>14_Design1</vt:lpstr>
      <vt:lpstr>15_Design1</vt:lpstr>
      <vt:lpstr>16_Design1</vt:lpstr>
      <vt:lpstr>17_Design1</vt:lpstr>
      <vt:lpstr>18_Design1</vt:lpstr>
      <vt:lpstr>19_Design1</vt:lpstr>
      <vt:lpstr>20_Design1</vt:lpstr>
      <vt:lpstr>22_Design1</vt:lpstr>
      <vt:lpstr>23_Design1</vt:lpstr>
      <vt:lpstr>24_Design1</vt:lpstr>
      <vt:lpstr>21_Design1</vt:lpstr>
      <vt:lpstr>PowerPoint-Präsentation</vt:lpstr>
      <vt:lpstr>Gliederung/ Contenu</vt:lpstr>
      <vt:lpstr>PowerPoint-Präsentation</vt:lpstr>
      <vt:lpstr>Gebietskulisse ORK Périmètre géographique</vt:lpstr>
      <vt:lpstr>Mitglieder EA BB / Membres CE FP</vt:lpstr>
      <vt:lpstr>Ziele / Buts</vt:lpstr>
      <vt:lpstr>Aktivitäten / Activités</vt:lpstr>
      <vt:lpstr>2.  Das Projekt Euregio-Zertifikat   Le projet Certificat Euregio</vt:lpstr>
      <vt:lpstr>Ausgangslage / Situation initiale</vt:lpstr>
      <vt:lpstr>Gebietskulisse ORK Périmètre géographique</vt:lpstr>
      <vt:lpstr>Ziele des Projekts / Les buts du projet</vt:lpstr>
      <vt:lpstr>Leistungen des Projekts / Prestations du projet</vt:lpstr>
      <vt:lpstr>Leistungen des Projekts / Prestations du projet</vt:lpstr>
      <vt:lpstr>Beteiligte Organisationen Organisations participantes</vt:lpstr>
      <vt:lpstr>PowerPoint-Präsentation</vt:lpstr>
      <vt:lpstr>Ergebnisse / Résultats</vt:lpstr>
      <vt:lpstr>Herausforderungen / Défis</vt:lpstr>
      <vt:lpstr>3. Das Projekt Grenzüberschreitende  Ausbildung am Oberrhein (GrAus)  Le projet Apprentissage transfrontalier  dans le Rhin Supérieur (AT)  </vt:lpstr>
      <vt:lpstr>Warum grenzüberschreitende Ausbildung? Pourquoi l’apprentissage transfrontalier?</vt:lpstr>
      <vt:lpstr>PowerPoint-Präsentation</vt:lpstr>
      <vt:lpstr>PowerPoint-Präsentation</vt:lpstr>
      <vt:lpstr>PowerPoint-Präsentation</vt:lpstr>
      <vt:lpstr>Projektentwicklung / Développement du projet Ausgangsprojekt im Eurodistrict Strasbourg - Ortenau Projet initial dans l‘Eurodistrict Strasbourg - Ortenau</vt:lpstr>
      <vt:lpstr>PowerPoint-Präsentation</vt:lpstr>
      <vt:lpstr>PowerPoint-Präsentation</vt:lpstr>
      <vt:lpstr>Ergebnisse u.a. / Résultats </vt:lpstr>
      <vt:lpstr>3. Wichtig / Important</vt:lpstr>
      <vt:lpstr>Umsetzung / mise en œuvre</vt:lpstr>
      <vt:lpstr>Das INTERREG V-Projekt „Erfolg ohne Grenzen“ Projet INTERREG V « Réussir sans frontière »</vt:lpstr>
      <vt:lpstr>Priorisierte Maßnahmefelder Actions prioritaires</vt:lpstr>
      <vt:lpstr>Das INTERREG V- Projekt „Erfolg ohne Grenzen“ Projet INTERREG V «Réussir sans frontière» </vt:lpstr>
      <vt:lpstr>PowerPoint-Präsentation</vt:lpstr>
      <vt:lpstr>Danke / Merci</vt:lpstr>
    </vt:vector>
  </TitlesOfParts>
  <Company>Innenverwaltung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Fendrich, Maxi (RPK)</dc:creator>
  <cp:lastModifiedBy>Schleich Emilie</cp:lastModifiedBy>
  <cp:revision>125</cp:revision>
  <cp:lastPrinted>2015-11-16T18:05:40Z</cp:lastPrinted>
  <dcterms:created xsi:type="dcterms:W3CDTF">2014-09-22T15:11:40Z</dcterms:created>
  <dcterms:modified xsi:type="dcterms:W3CDTF">2017-10-23T07:20:21Z</dcterms:modified>
</cp:coreProperties>
</file>