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82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72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98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1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7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04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3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3FDD-4999-4E29-B063-63BCF561551E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6BB1-CF77-4DDE-8ECE-27FE2B23D20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83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isan@trisan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risan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942330"/>
            <a:ext cx="638175" cy="4692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157287" y="58537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Fonds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européen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régional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(FEDER) </a:t>
            </a:r>
            <a:endParaRPr lang="de-DE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Europäischer 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Fonds für regionale Entwicklung (EFRE)</a:t>
            </a:r>
            <a:endParaRPr lang="de-DE" dirty="0"/>
          </a:p>
        </p:txBody>
      </p:sp>
      <p:pic>
        <p:nvPicPr>
          <p:cNvPr id="8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2" y="5957251"/>
            <a:ext cx="733108" cy="54287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035800" y="58537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Dépasser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frontières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</a:t>
            </a:r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endParaRPr lang="de-D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Oberrhein wächst zusammen, mit jedem Projekt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946592" y="3033656"/>
            <a:ext cx="797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Présentation</a:t>
            </a:r>
            <a:r>
              <a:rPr lang="de-DE" sz="4000" b="1" dirty="0" smtClean="0"/>
              <a:t> du </a:t>
            </a:r>
            <a:r>
              <a:rPr lang="de-DE" sz="4000" b="1" dirty="0" err="1" smtClean="0"/>
              <a:t>projet</a:t>
            </a:r>
            <a:r>
              <a:rPr lang="de-DE" sz="4000" b="1" dirty="0" smtClean="0"/>
              <a:t> TRISAN</a:t>
            </a:r>
          </a:p>
          <a:p>
            <a:pPr algn="ctr"/>
            <a:r>
              <a:rPr lang="de-DE" sz="4000" b="1" dirty="0" smtClean="0">
                <a:solidFill>
                  <a:srgbClr val="0070C0"/>
                </a:solidFill>
              </a:rPr>
              <a:t>Vorstellung des Projekts TRISAN</a:t>
            </a:r>
            <a:endParaRPr lang="de-DE" sz="4000" b="1" dirty="0">
              <a:solidFill>
                <a:srgbClr val="0070C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1" y="165455"/>
            <a:ext cx="2512804" cy="13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29" y="1875174"/>
            <a:ext cx="8017139" cy="454304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9250" y="2983169"/>
            <a:ext cx="479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/>
              <a:t>TRISAN </a:t>
            </a:r>
            <a:r>
              <a:rPr lang="de-DE" b="1" i="1" dirty="0" err="1"/>
              <a:t>remercie</a:t>
            </a:r>
            <a:r>
              <a:rPr lang="de-DE" b="1" i="1" dirty="0"/>
              <a:t> </a:t>
            </a:r>
            <a:r>
              <a:rPr lang="de-DE" b="1" i="1" dirty="0" err="1"/>
              <a:t>ses</a:t>
            </a:r>
            <a:r>
              <a:rPr lang="de-DE" b="1" i="1" dirty="0"/>
              <a:t> </a:t>
            </a:r>
            <a:r>
              <a:rPr lang="de-DE" b="1" i="1" dirty="0" err="1" smtClean="0"/>
              <a:t>partenaires</a:t>
            </a:r>
            <a:r>
              <a:rPr lang="de-DE" b="1" i="1" dirty="0" smtClean="0"/>
              <a:t>…</a:t>
            </a:r>
            <a:endParaRPr lang="de-DE" i="1" dirty="0"/>
          </a:p>
          <a:p>
            <a:r>
              <a:rPr lang="de-DE" b="1" i="1" dirty="0" smtClean="0">
                <a:solidFill>
                  <a:schemeClr val="accent5">
                    <a:lumMod val="75000"/>
                  </a:schemeClr>
                </a:solidFill>
              </a:rPr>
              <a:t>TRISAN </a:t>
            </a:r>
            <a:r>
              <a:rPr lang="de-DE" b="1" i="1" dirty="0">
                <a:solidFill>
                  <a:schemeClr val="accent5">
                    <a:lumMod val="75000"/>
                  </a:schemeClr>
                </a:solidFill>
              </a:rPr>
              <a:t>bedankt sich bei seinen </a:t>
            </a:r>
            <a:r>
              <a:rPr lang="de-DE" b="1" i="1" dirty="0" smtClean="0">
                <a:solidFill>
                  <a:schemeClr val="accent5">
                    <a:lumMod val="75000"/>
                  </a:schemeClr>
                </a:solidFill>
              </a:rPr>
              <a:t>Partnern…</a:t>
            </a:r>
            <a:endParaRPr lang="de-DE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0090" y="120848"/>
            <a:ext cx="476147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800" dirty="0"/>
              <a:t>Vielen Dank für Ihre Aufmerksamkeit </a:t>
            </a:r>
            <a:r>
              <a:rPr lang="de-DE" sz="1800" dirty="0" smtClean="0"/>
              <a:t>!</a:t>
            </a:r>
          </a:p>
          <a:p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Merci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pour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votre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attention</a:t>
            </a:r>
            <a:endParaRPr lang="de-DE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800" dirty="0"/>
          </a:p>
          <a:p>
            <a:r>
              <a:rPr lang="de-DE" sz="1800" dirty="0" smtClean="0"/>
              <a:t>Für </a:t>
            </a:r>
            <a:r>
              <a:rPr lang="de-DE" sz="1800" dirty="0"/>
              <a:t>weitere Fragen : </a:t>
            </a:r>
            <a:endParaRPr lang="de-DE" sz="1800" dirty="0" smtClean="0"/>
          </a:p>
          <a:p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Pour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toutes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questions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3297441" y="988454"/>
            <a:ext cx="26479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hlinkClick r:id="rId3"/>
              </a:rPr>
              <a:t>trisan@trisan.org</a:t>
            </a:r>
            <a:r>
              <a:rPr lang="de-DE" sz="2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0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22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922419" y="422549"/>
            <a:ext cx="11454063" cy="706437"/>
          </a:xfrm>
        </p:spPr>
        <p:txBody>
          <a:bodyPr>
            <a:noAutofit/>
          </a:bodyPr>
          <a:lstStyle/>
          <a:p>
            <a:r>
              <a:rPr lang="fr-FR" sz="3200" b="1" dirty="0" err="1" smtClean="0">
                <a:latin typeface="+mn-lt"/>
              </a:rPr>
              <a:t>Aktivitäten</a:t>
            </a:r>
            <a:r>
              <a:rPr lang="fr-FR" sz="3200" b="1" dirty="0" smtClean="0">
                <a:latin typeface="+mn-lt"/>
              </a:rPr>
              <a:t> von TRISAN </a:t>
            </a:r>
            <a:r>
              <a:rPr lang="fr-FR" sz="3200" b="1" dirty="0" err="1" smtClean="0">
                <a:latin typeface="+mn-lt"/>
              </a:rPr>
              <a:t>im</a:t>
            </a:r>
            <a:r>
              <a:rPr lang="fr-FR" sz="3200" b="1" dirty="0" smtClean="0">
                <a:latin typeface="+mn-lt"/>
              </a:rPr>
              <a:t> </a:t>
            </a:r>
            <a:r>
              <a:rPr lang="fr-FR" sz="3200" b="1" dirty="0" err="1" smtClean="0">
                <a:latin typeface="+mn-lt"/>
              </a:rPr>
              <a:t>Rahmen</a:t>
            </a:r>
            <a:r>
              <a:rPr lang="fr-FR" sz="3200" b="1" dirty="0" smtClean="0">
                <a:latin typeface="+mn-lt"/>
              </a:rPr>
              <a:t> </a:t>
            </a:r>
            <a:br>
              <a:rPr lang="fr-FR" sz="3200" b="1" dirty="0" smtClean="0">
                <a:latin typeface="+mn-lt"/>
              </a:rPr>
            </a:br>
            <a:r>
              <a:rPr lang="fr-FR" sz="3200" b="1" dirty="0" smtClean="0">
                <a:latin typeface="+mn-lt"/>
              </a:rPr>
              <a:t>der </a:t>
            </a:r>
            <a:r>
              <a:rPr lang="fr-FR" sz="3200" b="1" dirty="0" err="1" smtClean="0">
                <a:latin typeface="+mn-lt"/>
              </a:rPr>
              <a:t>Maßnahmen</a:t>
            </a:r>
            <a:r>
              <a:rPr lang="fr-FR" sz="3200" b="1" dirty="0" smtClean="0">
                <a:latin typeface="+mn-lt"/>
              </a:rPr>
              <a:t> 4 </a:t>
            </a:r>
            <a:r>
              <a:rPr lang="fr-FR" sz="3200" b="1" dirty="0" err="1" smtClean="0">
                <a:latin typeface="+mn-lt"/>
              </a:rPr>
              <a:t>und</a:t>
            </a:r>
            <a:r>
              <a:rPr lang="fr-FR" sz="3200" b="1" dirty="0" smtClean="0">
                <a:latin typeface="+mn-lt"/>
              </a:rPr>
              <a:t> 5 </a:t>
            </a:r>
            <a:endParaRPr lang="fr-FR" sz="3200" b="1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3756" y="1128986"/>
            <a:ext cx="11640211" cy="569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fr-FR" sz="2400" b="1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Beratung</a:t>
            </a:r>
            <a:r>
              <a:rPr lang="fr-FR" sz="2400" b="1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der </a:t>
            </a:r>
            <a:r>
              <a:rPr lang="fr-FR" sz="2400" b="1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Projektträger</a:t>
            </a:r>
            <a:endParaRPr lang="fr-FR" sz="2400" b="1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Hinweise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punktuelle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Beratung</a:t>
            </a:r>
            <a:endParaRPr lang="fr-FR" sz="2000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fr-FR" sz="1200" b="1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fr-FR" sz="2400" b="1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Projektbegleitung</a:t>
            </a:r>
            <a:endParaRPr lang="fr-FR" sz="2400" b="1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Begleitung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des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Kooperationsprozess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über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mehrere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Monate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eventuell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Verbindung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mit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einer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Vernetzungsaktivität</a:t>
            </a:r>
            <a:endParaRPr lang="fr-FR" sz="2000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28650" lvl="1" indent="-1714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fr-FR" sz="1200" b="1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fr-FR" sz="2400" b="1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fr-FR" sz="2400" b="1" kern="15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fr-FR" sz="2400" b="1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tudien</a:t>
            </a:r>
            <a:r>
              <a:rPr lang="fr-FR" sz="2400" b="1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Zusammenhang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mit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Projekten</a:t>
            </a:r>
            <a:endParaRPr lang="fr-FR" sz="2000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Z.B.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Bedarfsstudien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/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Ist-Zustand-Analysen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die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ermöglichen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das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Ziel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bzw</a:t>
            </a:r>
            <a:r>
              <a:rPr lang="fr-FR" sz="2000" kern="1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den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Projektumfang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(INTERREG) </a:t>
            </a:r>
            <a:r>
              <a:rPr lang="fr-FR" sz="2000" kern="15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besser</a:t>
            </a:r>
            <a:r>
              <a:rPr lang="fr-FR" sz="2000" kern="1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zu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definieren</a:t>
            </a:r>
            <a:endParaRPr lang="fr-FR" sz="2000" kern="15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Z.B.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Studien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die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einem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laufenden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Projekt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inhaltliche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Elemente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beisteuern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sz="1200" b="1" kern="15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fr-FR" sz="2400" b="1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fr-FR" sz="2400" b="1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Vernetzungsaktivitäten</a:t>
            </a:r>
            <a:endParaRPr lang="fr-FR" sz="2400" kern="15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große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Veranstaltungen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000" kern="1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100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Personen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+ </a:t>
            </a:r>
            <a:r>
              <a:rPr lang="fr-FR" sz="2000" kern="1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kleine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(50 </a:t>
            </a:r>
            <a:r>
              <a:rPr lang="fr-FR" sz="2000" kern="150" dirty="0" err="1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Personen</a:t>
            </a:r>
            <a:r>
              <a:rPr lang="fr-FR" sz="2000" kern="1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728272" y="84573"/>
            <a:ext cx="473020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Projektorientierte Studien </a:t>
            </a:r>
            <a:endParaRPr lang="de-D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111517" y="788419"/>
          <a:ext cx="11804077" cy="6041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109"/>
                <a:gridCol w="7086600"/>
                <a:gridCol w="2028826"/>
                <a:gridCol w="1228542"/>
              </a:tblGrid>
              <a:tr h="384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Einrichtung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Idee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Partner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Grenze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4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kern="1200" dirty="0" smtClean="0">
                          <a:effectLst/>
                        </a:rPr>
                        <a:t>Eurodistrikt Strasbourg-</a:t>
                      </a:r>
                      <a:r>
                        <a:rPr lang="de-DE" sz="2000" kern="1200" dirty="0" err="1" smtClean="0">
                          <a:effectLst/>
                        </a:rPr>
                        <a:t>Ortenau</a:t>
                      </a:r>
                      <a:endParaRPr lang="de-DE" sz="2000" kern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kern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(unter Vorbehalt der Validierung</a:t>
                      </a:r>
                      <a:r>
                        <a:rPr lang="de-DE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durch den ED)</a:t>
                      </a:r>
                      <a:endParaRPr lang="de-DE" sz="18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Konkrete Förderung der Patientenmobilität im Eurodistrikt Strasbourg-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Ortenau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dirty="0" smtClean="0">
                          <a:effectLst/>
                          <a:latin typeface="+mn-lt"/>
                        </a:rPr>
                        <a:t>Anfrage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 an</a:t>
                      </a:r>
                      <a:r>
                        <a:rPr lang="de-DE" sz="1800" dirty="0" smtClean="0">
                          <a:effectLst/>
                          <a:latin typeface="+mn-lt"/>
                        </a:rPr>
                        <a:t> TRISAN : </a:t>
                      </a:r>
                      <a:endParaRPr lang="de-DE" sz="1800" dirty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 smtClean="0">
                          <a:effectLst/>
                          <a:latin typeface="+mn-lt"/>
                        </a:rPr>
                        <a:t>Identifizierung der zweisprachigen Ärzte im Perimeter</a:t>
                      </a:r>
                      <a:r>
                        <a:rPr lang="de-DE" sz="1800" kern="1200" baseline="0" dirty="0" smtClean="0">
                          <a:effectLst/>
                          <a:latin typeface="+mn-lt"/>
                        </a:rPr>
                        <a:t> des ED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baseline="0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de-DE" sz="1800" kern="1200" dirty="0" smtClean="0">
                          <a:effectLst/>
                          <a:latin typeface="+mn-lt"/>
                        </a:rPr>
                        <a:t>artographie / Liste der zweisprachigen Ärzte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Klärung der Schwierigkeiten bei der Übernahme von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güz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Behandlungen im Alltag in Zusammenarbeit mit den K-Kassen; </a:t>
                      </a:r>
                      <a:endParaRPr lang="de-DE" sz="1800" dirty="0" smtClean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Verhandlung von patientenfreundlichen Modalitäten der Kostenübernahme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Vernetzung der betroffenen Akteuren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CPAM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AOK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Barmer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Ärztekammer</a:t>
                      </a:r>
                      <a:r>
                        <a:rPr lang="fr-FR" sz="2000" dirty="0" smtClean="0">
                          <a:effectLst/>
                        </a:rPr>
                        <a:t> </a:t>
                      </a:r>
                      <a:r>
                        <a:rPr lang="fr-FR" sz="2000" dirty="0">
                          <a:effectLst/>
                        </a:rPr>
                        <a:t>F+D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KV ?</a:t>
                      </a: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CEC ?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D-F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Canceropole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Schaffung einer Datenbank über Forscher und Labore im Bereich Krebsforschung </a:t>
                      </a:r>
                      <a:endParaRPr lang="de-DE" sz="2000" dirty="0" smtClean="0">
                        <a:effectLst/>
                      </a:endParaRPr>
                    </a:p>
                    <a:p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 Datenbank wäre die Pilotphase einer größeren Datenbank für alle Bereiche der Forschung, die von der Säule Wissenschaft bearbeitet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werden (Synergie zwischen 2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Projekten).</a:t>
                      </a:r>
                      <a:endParaRPr lang="de-DE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20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Anfrage an TRISAN : Konzeptionelle Vorbereitungsarbeit mit Akteuren und Vorschlag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für die Struktur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-Uniklinik </a:t>
                      </a:r>
                      <a:r>
                        <a:rPr lang="de-DE" sz="2000" dirty="0">
                          <a:effectLst/>
                        </a:rPr>
                        <a:t>Freiburg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-Unispital Basel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-ECC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-Säule</a:t>
                      </a:r>
                      <a:r>
                        <a:rPr lang="de-DE" sz="2000" baseline="0" dirty="0" smtClean="0">
                          <a:effectLst/>
                        </a:rPr>
                        <a:t> Wissenschaft </a:t>
                      </a:r>
                      <a:r>
                        <a:rPr lang="de-DE" sz="2000" dirty="0" smtClean="0">
                          <a:effectLst/>
                        </a:rPr>
                        <a:t>(TMO)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F-D-CH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780559" y="169147"/>
            <a:ext cx="411946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Vernetzungsaktivitäten</a:t>
            </a:r>
            <a:endParaRPr lang="de-D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130629" y="874566"/>
          <a:ext cx="11958451" cy="5137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276"/>
                <a:gridCol w="7356728"/>
                <a:gridCol w="1637164"/>
                <a:gridCol w="1211283"/>
              </a:tblGrid>
              <a:tr h="467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Einrichtung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Idee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Partner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Grenze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13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effectLst/>
                        </a:rPr>
                        <a:t>Centre Paul Strauss Strasbourg 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baseline="0" dirty="0" smtClean="0">
                          <a:effectLst/>
                        </a:rPr>
                        <a:t>Entwicklung einer Kooperationsplattform zur Protonentherapie (Leuchtturm-Projekt auf EU Ebene in dem Bereich) – Es geht darum, Kräfte zu bündeln, Erfahrungen zu sammeln und eine breitere Kohorte von Patienten zu schaffen.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kern="1200" baseline="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baseline="0" dirty="0" smtClean="0">
                          <a:effectLst/>
                        </a:rPr>
                        <a:t>Anfrage: ein Vernetzungstreffen (von Laboren und Praktikern) zu organisieren mit dem Ziel, einen Austausch über Erfahrungen und Ergebnisse zu ermöglichen (Auswahl der Patienten, Behandlungsprotokolle, Aufwertung der Fälle).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Uni-Kliniken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Fribourg, Strasbourg,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Basel, Luxembourg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Nancy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D-F-CH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32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effectLst/>
                        </a:rPr>
                        <a:t>Akteure</a:t>
                      </a:r>
                      <a:r>
                        <a:rPr lang="de-DE" sz="1800" kern="1200" baseline="0" dirty="0" smtClean="0">
                          <a:effectLst/>
                        </a:rPr>
                        <a:t> der Ausbildung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baseline="0" dirty="0" smtClean="0">
                          <a:effectLst/>
                        </a:rPr>
                        <a:t>in </a:t>
                      </a:r>
                      <a:r>
                        <a:rPr lang="de-DE" sz="1800" kern="1200" baseline="0" smtClean="0">
                          <a:effectLst/>
                        </a:rPr>
                        <a:t>den Pflegeberufen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effectLst/>
                        </a:rPr>
                        <a:t>Zusammentreffen der Ausbildungsakteure, die an der Umfrage teilgenommen haben</a:t>
                      </a:r>
                      <a:r>
                        <a:rPr lang="de-DE" sz="1800" kern="1200" baseline="0" dirty="0" smtClean="0">
                          <a:effectLst/>
                        </a:rPr>
                        <a:t> mit dem Ziel,</a:t>
                      </a:r>
                      <a:r>
                        <a:rPr lang="de-DE" sz="1800" kern="1200" dirty="0" smtClean="0">
                          <a:effectLst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 smtClean="0">
                          <a:effectLst/>
                        </a:rPr>
                        <a:t>ihren Bedarf/ihre Wünsche/ihre Fragen genauer zu ermitteln.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 smtClean="0">
                          <a:effectLst/>
                        </a:rPr>
                        <a:t>Synergien zu schaffen,</a:t>
                      </a:r>
                      <a:r>
                        <a:rPr lang="de-DE" sz="1800" kern="1200" baseline="0" dirty="0" smtClean="0">
                          <a:effectLst/>
                        </a:rPr>
                        <a:t> Akteuren zu vernetzen.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1800" kern="1200" dirty="0" smtClean="0">
                        <a:effectLst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effectLst/>
                        </a:rPr>
                        <a:t>Ergebnisse und Erkenntnisse sollen in die Vorbereitung des Pflegekongresses der AG-G einfließen.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D-F-CH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1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713258" y="169147"/>
            <a:ext cx="42541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Projektbegleitung (1/3)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21164" y="788419"/>
          <a:ext cx="11934702" cy="5618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382"/>
                <a:gridCol w="7559754"/>
                <a:gridCol w="1714500"/>
                <a:gridCol w="1083066"/>
              </a:tblGrid>
              <a:tr h="282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Einrichtung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Idee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Partner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Grenze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62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Ortenau</a:t>
                      </a:r>
                      <a:r>
                        <a:rPr lang="de-DE" sz="1800" dirty="0">
                          <a:effectLst/>
                        </a:rPr>
                        <a:t> Klinikum Kehl (Dr. Ermerling)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Einsatz eines Rettungswagens aus Straßburg in Kehl (wenn der erste im Einsatz ist)</a:t>
                      </a:r>
                      <a:r>
                        <a:rPr lang="de-DE" sz="1800" baseline="0" dirty="0" smtClean="0">
                          <a:effectLst/>
                        </a:rPr>
                        <a:t> - </a:t>
                      </a:r>
                      <a:r>
                        <a:rPr lang="de-DE" sz="1800" dirty="0" smtClean="0">
                          <a:effectLst/>
                        </a:rPr>
                        <a:t>Komponente: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</a:rPr>
                        <a:t>Regulärer Einsatz,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in 2. Intention, </a:t>
                      </a:r>
                      <a:r>
                        <a:rPr lang="de-DE" sz="1800" dirty="0" smtClean="0">
                          <a:effectLst/>
                        </a:rPr>
                        <a:t>des Wagens aus Strasbourg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</a:rPr>
                        <a:t>Integration der Leitstelle Offenburg in dem Anrufprotokoll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</a:rPr>
                        <a:t>Kennenlernen der Akteure (Hospitationen…)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</a:rPr>
                        <a:t>Klären finanzieller Fragen (bei einem regulären Einsatz)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Anfrage an TRISAN: Projektbegleitung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DRK-Leitstelle Offenburg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SAMU Straßburg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D-F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</a:tr>
              <a:tr h="1238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SAMU Strasbourg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Grenzüberschreitende Simulationsübung eines Attentats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Massenanfall an Verletzten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Übung auf deutscher Seite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Übung auf französischer Seite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Anfrage an TRISAN: Soll noch geklärt werden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</a:rPr>
                        <a:t>Ortenauklinikum</a:t>
                      </a:r>
                      <a:r>
                        <a:rPr lang="de-DE" sz="1800" baseline="0" dirty="0" smtClean="0">
                          <a:effectLst/>
                        </a:rPr>
                        <a:t> Kehl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D-F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</a:tr>
              <a:tr h="10325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Kanton Jura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(N. </a:t>
                      </a:r>
                      <a:r>
                        <a:rPr lang="de-DE" sz="1800" dirty="0" err="1">
                          <a:effectLst/>
                        </a:rPr>
                        <a:t>Pétrémand</a:t>
                      </a:r>
                      <a:r>
                        <a:rPr lang="de-DE" sz="1800" dirty="0">
                          <a:effectLst/>
                        </a:rPr>
                        <a:t>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Grenzüberschreitende Rettungsdienste bei „kleineren“ Unfällen auf der Autobahn auf schweizerischer Seite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Anfrage an TRISAN: Soll noch geklärt werden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SAMU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F-CH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3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713258" y="169147"/>
            <a:ext cx="42541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Projektbegleitung (2/3)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13928" y="705771"/>
          <a:ext cx="11934701" cy="5862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382"/>
                <a:gridCol w="6521590"/>
                <a:gridCol w="2878653"/>
                <a:gridCol w="957076"/>
              </a:tblGrid>
              <a:tr h="297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Einrichtung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Idee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Partner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Grenze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50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Université de Strasbourg, Institut de parasitologie et de pathologie tropicale 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Kurzformular INTERREG ist abgelegt worden (Ziel 11: Kooperation zwischen Verwaltungen)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Ziel: Schaffung eines Experten-Netzwerks zur Unterstützung der für die Bekämpfung der Tigermücke  zuständigen Behörden: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Vernetzung der Experten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Harmonisierung der Beobachtungsinstrumente der 3 Länder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Beobachtung und gemeinsame Nutzung der wissenschaftlichen Daten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Identifizierung der Fragen der Behörden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Schaffung einer Plattform zur Identifizierung der Tigermücke 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 und Bildung der Bürger/ Verwaltungen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Kommunikation und Verbreitung</a:t>
                      </a:r>
                      <a:endParaRPr lang="fr-FR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Anfrage</a:t>
                      </a:r>
                      <a:r>
                        <a:rPr lang="fr-F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TRISAN: </a:t>
                      </a:r>
                      <a:r>
                        <a:rPr lang="fr-FR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Unterstützung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Kontaktaufnahme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mit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verschiedenen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Akteuren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Verwaltung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Verbindung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mit der AG</a:t>
                      </a:r>
                      <a:endParaRPr lang="fr-FR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-Syndicat de lutte contre les moustiques 67</a:t>
                      </a:r>
                      <a:endParaRPr lang="de-DE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-</a:t>
                      </a:r>
                      <a:r>
                        <a:rPr lang="de-DE" sz="1800" dirty="0">
                          <a:effectLst/>
                        </a:rPr>
                        <a:t>KABS (Kommunale Aktionsgemeinschaft zur Bekämpfung der Schnakenplage)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-Swiss Tropical and Public Health Institute (Swiss TPH) </a:t>
                      </a:r>
                      <a:endParaRPr lang="de-DE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-</a:t>
                      </a:r>
                      <a:r>
                        <a:rPr lang="de-DE" sz="1800" dirty="0" err="1">
                          <a:effectLst/>
                        </a:rPr>
                        <a:t>Villes</a:t>
                      </a:r>
                      <a:r>
                        <a:rPr lang="de-DE" sz="1800" dirty="0">
                          <a:effectLst/>
                        </a:rPr>
                        <a:t> de Freiburg </a:t>
                      </a:r>
                      <a:r>
                        <a:rPr lang="de-DE" sz="1800" dirty="0" err="1">
                          <a:effectLst/>
                        </a:rPr>
                        <a:t>i.B</a:t>
                      </a:r>
                      <a:r>
                        <a:rPr lang="de-DE" sz="1800" dirty="0">
                          <a:effectLst/>
                        </a:rPr>
                        <a:t>, Heidelberg, Au-am-</a:t>
                      </a:r>
                      <a:r>
                        <a:rPr lang="de-DE" sz="1800" dirty="0" err="1">
                          <a:effectLst/>
                        </a:rPr>
                        <a:t>Rheim</a:t>
                      </a:r>
                      <a:r>
                        <a:rPr lang="de-DE" sz="1800" dirty="0">
                          <a:effectLst/>
                        </a:rPr>
                        <a:t> Strasbourg / </a:t>
                      </a:r>
                      <a:r>
                        <a:rPr lang="de-DE" sz="1800" dirty="0" err="1">
                          <a:effectLst/>
                        </a:rPr>
                        <a:t>Schiltigheim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D-F-CH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</a:tr>
              <a:tr h="14213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err="1">
                          <a:effectLst/>
                        </a:rPr>
                        <a:t>Ortenau</a:t>
                      </a:r>
                      <a:r>
                        <a:rPr lang="de-DE" sz="1800" kern="1200" dirty="0">
                          <a:effectLst/>
                        </a:rPr>
                        <a:t>-Klinikum </a:t>
                      </a:r>
                      <a:r>
                        <a:rPr lang="de-DE" sz="1800" kern="1200" dirty="0" smtClean="0">
                          <a:effectLst/>
                        </a:rPr>
                        <a:t>Kehl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effectLst/>
                        </a:rPr>
                        <a:t>Bereitstellung der technischen Ausrüstung an Straßburger Fachärzte (OP Saal + Anästhesie)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Anfrage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T</a:t>
                      </a:r>
                      <a:r>
                        <a:rPr lang="fr-FR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RISAN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Klärung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juristischen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verwaltungstechnischen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finanziellen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Aspekte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den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jeweiligen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Bereitstellungsanfragen</a:t>
                      </a:r>
                      <a:endParaRPr lang="de-DE" sz="18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-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D-F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3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713258" y="169147"/>
            <a:ext cx="42541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Projektbegleitung (3/3)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95003" y="1562718"/>
          <a:ext cx="11934701" cy="2967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382"/>
                <a:gridCol w="6966137"/>
                <a:gridCol w="2144273"/>
                <a:gridCol w="1246909"/>
              </a:tblGrid>
              <a:tr h="172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Einrichtung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Idee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Partner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Grenze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58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AOK BW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effectLst/>
                        </a:rPr>
                        <a:t>Ziel: Gesundheit ohne Grenzen im Eurodistrikt Strasbourg / </a:t>
                      </a:r>
                      <a:r>
                        <a:rPr lang="de-DE" sz="1800" kern="1200" dirty="0" err="1" smtClean="0">
                          <a:effectLst/>
                        </a:rPr>
                        <a:t>Ortenau</a:t>
                      </a:r>
                      <a:r>
                        <a:rPr lang="de-DE" sz="1800" kern="120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kern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effectLst/>
                        </a:rPr>
                        <a:t>Projektidee: Pauschale Zustimmung zur grenzüberschreitenden ärztlichen Behandlung entsprechend EU-Verordnung - ggf. mit EHIC + für bestimmte Pathologien die Vorabgenehmigung abschaffen - im Eurodistrikt Strasbourg / </a:t>
                      </a:r>
                      <a:r>
                        <a:rPr lang="de-DE" sz="1800" kern="1200" dirty="0" err="1" smtClean="0">
                          <a:effectLst/>
                        </a:rPr>
                        <a:t>Ortenau</a:t>
                      </a:r>
                      <a:endParaRPr lang="de-DE" sz="1800" kern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Anfrage an TRISAN: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Vernetzung der Krankenkassen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;  Strukturierung und Definition eines gemeinsamen grenzüberschreitenden Projekts</a:t>
                      </a:r>
                      <a:endParaRPr lang="de-DE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AOK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Andere</a:t>
                      </a:r>
                      <a:r>
                        <a:rPr lang="de-DE" sz="1800" baseline="0" dirty="0" smtClean="0">
                          <a:effectLst/>
                        </a:rPr>
                        <a:t> deutsche </a:t>
                      </a:r>
                      <a:r>
                        <a:rPr lang="de-DE" sz="1800" dirty="0" smtClean="0">
                          <a:effectLst/>
                        </a:rPr>
                        <a:t>Krankenkassen (z.B. </a:t>
                      </a:r>
                      <a:r>
                        <a:rPr lang="de-DE" sz="1800" dirty="0">
                          <a:effectLst/>
                        </a:rPr>
                        <a:t>Barmer)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CPAM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Mutuelle?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Etc.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F-D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29" marR="47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5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663487" y="582022"/>
            <a:ext cx="3807453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que TRISAN ? </a:t>
            </a:r>
            <a:endParaRPr lang="fr-FR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02731" y="1281341"/>
            <a:ext cx="6096000" cy="4834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20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rinationale</a:t>
            </a:r>
            <a:r>
              <a:rPr lang="de-DE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Plattform zur Optimierung der grenzüberschreitenden Zusammenarbeit und Förderung von Kooperationsprojekten im Gesundheitsbereich am Oberrhein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de-DE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urch…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Vernetzung der Akteuren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Begleitung von Projektpartnern bei der Strukturierung ihrer Projektideen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rojektorientierte grenzüberschreitende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Wissensproduktion und –</a:t>
            </a:r>
            <a:r>
              <a:rPr lang="de-DE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verbreitung</a:t>
            </a: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strukturieren und zu fördern.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04064" y="585005"/>
            <a:ext cx="300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ist TRISAN?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663487" y="1281340"/>
            <a:ext cx="5435600" cy="483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de compétence pour optimiser la coopération transfrontalière et encourager les projets de coopération dans le champ de la santé dans le Rhin supérieur</a:t>
            </a:r>
            <a:r>
              <a:rPr lang="fr-FR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le biais de 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en réseau des acteurs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ccompagnement à la structuration des idées de projet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roduction et diffusion des connaissances transfrontalières en lien avec les projets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" y="165455"/>
            <a:ext cx="1485409" cy="810743"/>
          </a:xfrm>
          <a:prstGeom prst="rect">
            <a:avLst/>
          </a:prstGeom>
        </p:spPr>
      </p:pic>
      <p:pic>
        <p:nvPicPr>
          <p:cNvPr id="8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91" y="6076120"/>
            <a:ext cx="733108" cy="542876"/>
          </a:xfrm>
          <a:prstGeom prst="rect">
            <a:avLst/>
          </a:prstGeom>
        </p:spPr>
      </p:pic>
      <p:sp>
        <p:nvSpPr>
          <p:cNvPr id="5" name="Richtungspfeil 4"/>
          <p:cNvSpPr/>
          <p:nvPr/>
        </p:nvSpPr>
        <p:spPr>
          <a:xfrm>
            <a:off x="3934607" y="6115869"/>
            <a:ext cx="4118918" cy="6377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INTERREG PROJEKT</a:t>
            </a:r>
            <a:endParaRPr lang="de-DE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79" y="6186296"/>
            <a:ext cx="640135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48987" y="1351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Projekt TRISAN wurde von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Arbeitsgruppe „Gesundheitspolitik“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deutsch-französisch-schweizerischen Oberrheinkonferenz ins Leben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gerufen.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wird vom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Euro-Institut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getragen und im Rahmen des Programmes INTERREG V A Oberrhein durch den EFRE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kofinanziert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848692"/>
            <a:ext cx="6096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593974" y="1334238"/>
            <a:ext cx="5405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projet TRISAN a été initié par le groupe de travail « Politiques de santé » de la Conférence franco-germano-suisse du Rhin supérieur</a:t>
            </a:r>
          </a:p>
          <a:p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porté par l’Euro-Institut et </a:t>
            </a:r>
            <a:r>
              <a:rPr lang="fr-FR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co-financé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cadre du programme INTERREG V A Rhin supérieur.  </a:t>
            </a:r>
          </a:p>
          <a:p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25855" y="4214161"/>
            <a:ext cx="9770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Ministerium für Soziales und Integration Baden-Württemberg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Regierungspräsidium Karlsruhe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Ministerium für Soziales, Arbeit, Gesundheit und Demografie Rheinland-Pfalz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ARS Grand-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Gesundheitsdepartement Basel-Stadt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Kantone Basel-Stadt, Basel-Landschaft, Aargau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Schweizerische Eidgenossenschaft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33600" y="797841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Projektpartner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26300" y="797841"/>
            <a:ext cx="36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" y="165455"/>
            <a:ext cx="1485409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2482" y="987926"/>
            <a:ext cx="475162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Concrètement, TRISAN c’est… </a:t>
            </a:r>
            <a:endParaRPr lang="fr-FR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7492" y="1772753"/>
            <a:ext cx="6336507" cy="549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Kooperationspotentiale im Bereich der Gesundheit identifizieren und mit den Gesundheitsakteuren neue Kooperationsfelder erschließen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Akteure des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Gesundheitswesens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der Definition und Strukturierung neuer Kooperationsprojekte oder –vorhaben begleiten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Synergien zwischen den Akteuren und Projekten entwickeln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Erfahrungen kapitalisieren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den Akteuren des Gesundheitswesens eine Plattform bieten, um ihre Projekte (grenzüberschreitend oder nicht) herauszustellen.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81100" y="1039167"/>
            <a:ext cx="379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Konkret soll TRISAN…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490493" y="1772753"/>
            <a:ext cx="5435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les potentiels de coopération dans le champ de la santé et développer avec les acteurs de nouveaux champs de coopération, </a:t>
            </a: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 les acteurs de la santé dans la définition et la structuration de nouveaux projets de coopération, </a:t>
            </a: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des synergies entre les acteurs et les projets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Capitaliser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expériences</a:t>
            </a:r>
            <a:r>
              <a:rPr lang="de-DE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aux acteurs de la santé une vitrine permettant de présenter leurs projets (transfrontaliers ou non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" y="165455"/>
            <a:ext cx="1485409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80315" y="732445"/>
            <a:ext cx="259558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Offre de TRISAN</a:t>
            </a:r>
            <a:endParaRPr lang="fr-FR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1670" y="1596252"/>
            <a:ext cx="6096000" cy="4752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Beratung und Begleitung zur Strukturierung und zum Aufbau Ihrer Kooperationsvorhaben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Projektorientierte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Studien, Machbarkeitsstudien, territoriale Analyse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der Schaffung von grenzüberschreitenden Netzwerken (Beratung, Prozessbegleitung, Partnersuche, Organisation von grenzüberschreitenden Treffen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 über die Potenziale einer grenzüberschreitenden territorialen Kooperation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13970" y="824559"/>
            <a:ext cx="485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von TRISAN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545335" y="1596252"/>
            <a:ext cx="543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et accompagnement à la structuration et au montage de vos 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Etudes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autour de la réalisation d’un 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création de réseaux transfrontaliers (conseil, accompagnement du processus, recherche de partenaire, organisation de rencontres transfrontalières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sur les potentiels de coopération territoriale transfrontalière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" y="165455"/>
            <a:ext cx="1485409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91531" y="562589"/>
            <a:ext cx="204895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aussi…</a:t>
            </a:r>
          </a:p>
        </p:txBody>
      </p:sp>
      <p:sp>
        <p:nvSpPr>
          <p:cNvPr id="3" name="Rechteck 2"/>
          <p:cNvSpPr/>
          <p:nvPr/>
        </p:nvSpPr>
        <p:spPr>
          <a:xfrm>
            <a:off x="228061" y="1439807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die Funktionsweise des Gesundheitssystems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Nachbarland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über grenzüberschreitende Projekte am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Oberrhein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Projektmanagement-Toolbox und konkrete Hinweise zum Aufbau von grenzüberschreitenden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Projekten</a:t>
            </a:r>
          </a:p>
          <a:p>
            <a:pPr lvl="0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Infomail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Eine Webseite: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www.trisan.org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70765" y="438846"/>
            <a:ext cx="485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Aber auch…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839905" y="1127528"/>
            <a:ext cx="51982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sur le fonctionnement du système de santé du pays voisin 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sur les projets transfrontaliers du le Rhin supérieur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boite-à-outils sur le management de 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projets 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transfrontaliers et des conseils pratiques au montage de vos 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</a:p>
          <a:p>
            <a:pPr lvl="0"/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r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Infomail</a:t>
            </a:r>
            <a:endParaRPr lang="fr-FR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r">
              <a:buFont typeface="Wingdings" panose="05000000000000000000" pitchFamily="2" charset="2"/>
              <a:buChar char="v"/>
            </a:pP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site Internet</a:t>
            </a: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61" y="165455"/>
            <a:ext cx="1485409" cy="8107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826" y="4203495"/>
            <a:ext cx="2443434" cy="23727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62680" y="5577016"/>
            <a:ext cx="177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31" y="4287406"/>
            <a:ext cx="2190839" cy="22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1670" y="225535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de-DE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1" y="165455"/>
            <a:ext cx="1485409" cy="8107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13038" y="1169773"/>
            <a:ext cx="291619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buFont typeface="Wingdings" panose="05000000000000000000" pitchFamily="2" charset="2"/>
              <a:buChar char="v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de-DE" b="1" dirty="0"/>
              <a:t>Wo stehen wir?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9513" y="1881232"/>
            <a:ext cx="536283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buFont typeface="Wingdings" panose="05000000000000000000" pitchFamily="2" charset="2"/>
              <a:buChar char="v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Umfrage über die Kooperationspotentiale im Bereich </a:t>
            </a:r>
            <a:r>
              <a:rPr lang="de-DE" dirty="0" smtClean="0"/>
              <a:t>Gesundheit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Studie über Potenziale einer territorialen Kooperation im Grenzraum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Information / Kommunikation (</a:t>
            </a:r>
            <a:r>
              <a:rPr lang="de-DE" dirty="0" err="1" smtClean="0"/>
              <a:t>Infomail</a:t>
            </a:r>
            <a:r>
              <a:rPr lang="de-DE" dirty="0" smtClean="0"/>
              <a:t> + Webseite) 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108357" y="1169773"/>
            <a:ext cx="339810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de-DE" b="1" dirty="0" err="1"/>
              <a:t>Où</a:t>
            </a:r>
            <a:r>
              <a:rPr lang="de-DE" b="1" dirty="0"/>
              <a:t> en </a:t>
            </a:r>
            <a:r>
              <a:rPr lang="de-DE" b="1" dirty="0" err="1"/>
              <a:t>sommes</a:t>
            </a:r>
            <a:r>
              <a:rPr lang="de-DE" b="1" dirty="0"/>
              <a:t> </a:t>
            </a:r>
            <a:r>
              <a:rPr lang="de-DE" b="1" dirty="0" err="1"/>
              <a:t>nous</a:t>
            </a:r>
            <a:r>
              <a:rPr lang="de-DE" b="1" dirty="0"/>
              <a:t>?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24832" y="1881232"/>
            <a:ext cx="536283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Sondage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les </a:t>
            </a:r>
            <a:r>
              <a:rPr lang="de-DE" dirty="0" err="1"/>
              <a:t>potentiels</a:t>
            </a:r>
            <a:r>
              <a:rPr lang="de-DE" dirty="0"/>
              <a:t> de </a:t>
            </a:r>
            <a:r>
              <a:rPr lang="de-DE" dirty="0" err="1"/>
              <a:t>coopération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</a:t>
            </a:r>
            <a:r>
              <a:rPr lang="de-DE" dirty="0" err="1"/>
              <a:t>champ</a:t>
            </a:r>
            <a:r>
              <a:rPr lang="de-DE" dirty="0"/>
              <a:t> de la </a:t>
            </a:r>
            <a:r>
              <a:rPr lang="de-DE" dirty="0" err="1"/>
              <a:t>santé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Etude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les </a:t>
            </a:r>
            <a:r>
              <a:rPr lang="de-DE" dirty="0" err="1"/>
              <a:t>potentiels</a:t>
            </a:r>
            <a:r>
              <a:rPr lang="de-DE" dirty="0"/>
              <a:t> </a:t>
            </a:r>
            <a:r>
              <a:rPr lang="de-DE" dirty="0" err="1"/>
              <a:t>d‘une</a:t>
            </a:r>
            <a:r>
              <a:rPr lang="de-DE" dirty="0"/>
              <a:t> </a:t>
            </a:r>
            <a:r>
              <a:rPr lang="de-DE" dirty="0" err="1"/>
              <a:t>coopération</a:t>
            </a:r>
            <a:r>
              <a:rPr lang="de-DE" dirty="0"/>
              <a:t> territoriale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l‘espace</a:t>
            </a:r>
            <a:r>
              <a:rPr lang="de-DE" dirty="0"/>
              <a:t> </a:t>
            </a:r>
            <a:r>
              <a:rPr lang="de-DE" dirty="0" err="1"/>
              <a:t>frontalier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Information / Communication (</a:t>
            </a:r>
            <a:r>
              <a:rPr lang="de-DE" dirty="0" err="1"/>
              <a:t>Infomail</a:t>
            </a:r>
            <a:r>
              <a:rPr lang="de-DE" dirty="0"/>
              <a:t> + Site Internet)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69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4102444" y="296365"/>
            <a:ext cx="4497860" cy="492054"/>
          </a:xfrm>
        </p:spPr>
        <p:txBody>
          <a:bodyPr>
            <a:noAutofit/>
          </a:bodyPr>
          <a:lstStyle/>
          <a:p>
            <a:r>
              <a:rPr lang="fr-FR" sz="2400" b="1" dirty="0" err="1" smtClean="0">
                <a:latin typeface="+mn-lt"/>
              </a:rPr>
              <a:t>Ergebnisse</a:t>
            </a:r>
            <a:r>
              <a:rPr lang="fr-FR" sz="2400" b="1" dirty="0" smtClean="0">
                <a:latin typeface="+mn-lt"/>
              </a:rPr>
              <a:t> der </a:t>
            </a:r>
            <a:r>
              <a:rPr lang="fr-FR" sz="2400" b="1" dirty="0" err="1" smtClean="0">
                <a:latin typeface="+mn-lt"/>
              </a:rPr>
              <a:t>Umfrage</a:t>
            </a:r>
            <a:endParaRPr lang="fr-FR" sz="2400" b="1" dirty="0">
              <a:latin typeface="+mn-lt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29836"/>
              </p:ext>
            </p:extLst>
          </p:nvPr>
        </p:nvGraphicFramePr>
        <p:xfrm>
          <a:off x="849998" y="1159122"/>
          <a:ext cx="10419366" cy="462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923"/>
                <a:gridCol w="7672443"/>
              </a:tblGrid>
              <a:tr h="40849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Kategorie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Allgemeiner Bedarf</a:t>
                      </a:r>
                      <a:endParaRPr lang="de-DE" dirty="0"/>
                    </a:p>
                  </a:txBody>
                  <a:tcPr/>
                </a:tc>
              </a:tr>
              <a:tr h="371939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RETTUNGSDIENSTE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Bestehende Vereinbarungen auf lokaler Ebene mit Leben und konkreten Inhalten zu füllen</a:t>
                      </a:r>
                      <a:endParaRPr lang="de-DE" b="0" dirty="0"/>
                    </a:p>
                  </a:txBody>
                  <a:tcPr/>
                </a:tc>
              </a:tr>
              <a:tr h="579779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AUSBILDUNG &amp; BERUFLICHE MOBILITÄT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Konkrete Umsetzung der Empfehlungen der Fachkräftestudie</a:t>
                      </a:r>
                      <a:endParaRPr lang="de-DE" b="0" dirty="0"/>
                    </a:p>
                  </a:txBody>
                  <a:tcPr/>
                </a:tc>
              </a:tr>
              <a:tr h="355335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PATIENTENMOBILITÄT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Förderung der Patientenmobilität durch Pilotprojekte</a:t>
                      </a:r>
                      <a:endParaRPr lang="de-DE" b="0" dirty="0"/>
                    </a:p>
                  </a:txBody>
                  <a:tcPr/>
                </a:tc>
              </a:tr>
              <a:tr h="747252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VERSORGUNGSANGEBOT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(Kooperationen zwischen Leistungserbringern)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Bessere Ausschöpfung der </a:t>
                      </a:r>
                      <a:r>
                        <a:rPr lang="de-DE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Komplementaritätspotenziale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7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EPIDEMIOLOGIE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Koordination, Informationsvermittlung und Vernetzung</a:t>
                      </a:r>
                      <a:endParaRPr lang="de-DE" b="0" dirty="0" smtClean="0"/>
                    </a:p>
                  </a:txBody>
                  <a:tcPr/>
                </a:tc>
              </a:tr>
              <a:tr h="650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GESUNDHEITSFÖRDERUNG UND PRÄVENTION 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Projekte</a:t>
                      </a:r>
                      <a:r>
                        <a:rPr lang="de-DE" b="0" baseline="0" dirty="0" smtClean="0"/>
                        <a:t> werden derzeit noch definiert</a:t>
                      </a:r>
                      <a:endParaRPr lang="de-DE" b="0" dirty="0"/>
                    </a:p>
                  </a:txBody>
                  <a:tcPr/>
                </a:tc>
              </a:tr>
              <a:tr h="5946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TELEMEDIZIN &amp; E-HEALTH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Sich in einem innovativen und bereichsübergreifenden Feld positionieren</a:t>
                      </a:r>
                    </a:p>
                    <a:p>
                      <a:endParaRPr lang="de-DE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8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4509" cy="788419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880021" y="355434"/>
            <a:ext cx="4204440" cy="491857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latin typeface="+mn-lt"/>
              </a:rPr>
              <a:t>Résultats du sondage</a:t>
            </a:r>
            <a:endParaRPr lang="fr-FR" sz="2400" b="1" dirty="0">
              <a:latin typeface="+mn-lt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47201"/>
              </p:ext>
            </p:extLst>
          </p:nvPr>
        </p:nvGraphicFramePr>
        <p:xfrm>
          <a:off x="899424" y="1398020"/>
          <a:ext cx="10477030" cy="435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126"/>
                <a:gridCol w="7714904"/>
              </a:tblGrid>
              <a:tr h="40849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Catégorie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Besoin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général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identifié</a:t>
                      </a:r>
                      <a:endParaRPr lang="de-DE" dirty="0"/>
                    </a:p>
                  </a:txBody>
                  <a:tcPr/>
                </a:tc>
              </a:tr>
              <a:tr h="371939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AIDE MÉDICALE</a:t>
                      </a:r>
                      <a:r>
                        <a:rPr lang="de-DE" b="1" baseline="0" dirty="0" smtClean="0"/>
                        <a:t> URGENTE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vivre les conventions-cadres avec des projets concrets au niveau local</a:t>
                      </a:r>
                      <a:endParaRPr lang="de-DE" b="0" dirty="0"/>
                    </a:p>
                  </a:txBody>
                  <a:tcPr/>
                </a:tc>
              </a:tr>
              <a:tr h="579779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&amp; MOBILITÉ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PROFESSIONNELLE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œuvre des recommandations de l’étude sur le manque de personnel</a:t>
                      </a:r>
                      <a:endParaRPr lang="de-DE" b="0" dirty="0"/>
                    </a:p>
                  </a:txBody>
                  <a:tcPr/>
                </a:tc>
              </a:tr>
              <a:tr h="355335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MOBILITÉ</a:t>
                      </a:r>
                      <a:r>
                        <a:rPr lang="de-DE" b="1" baseline="0" dirty="0" smtClean="0"/>
                        <a:t> DES PATIENTS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de la mobilité des patients grâce à des projets pilote</a:t>
                      </a:r>
                      <a:endParaRPr lang="de-DE" b="0" dirty="0"/>
                    </a:p>
                  </a:txBody>
                  <a:tcPr/>
                </a:tc>
              </a:tr>
              <a:tr h="747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OFFRE DE SOINS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Coopérations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prestataires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Meilleure exploitation des potentiels de complémentarité</a:t>
                      </a:r>
                      <a:endParaRPr lang="de-DE" b="0" dirty="0" smtClean="0"/>
                    </a:p>
                    <a:p>
                      <a:endParaRPr lang="de-DE" b="0" dirty="0"/>
                    </a:p>
                  </a:txBody>
                  <a:tcPr/>
                </a:tc>
              </a:tr>
              <a:tr h="347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EPIDEMIOLOGIE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Coordination, transmission des informations et mise en réseau</a:t>
                      </a:r>
                      <a:endParaRPr lang="de-DE" b="0" dirty="0" smtClean="0"/>
                    </a:p>
                  </a:txBody>
                  <a:tcPr/>
                </a:tc>
              </a:tr>
              <a:tr h="650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 ET PROMOTION DE LA SANTÉ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Projets</a:t>
                      </a:r>
                      <a:r>
                        <a:rPr lang="de-DE" b="0" baseline="0" dirty="0" smtClean="0"/>
                        <a:t> en </a:t>
                      </a:r>
                      <a:r>
                        <a:rPr lang="de-DE" b="0" baseline="0" dirty="0" err="1" smtClean="0"/>
                        <a:t>cours</a:t>
                      </a:r>
                      <a:r>
                        <a:rPr lang="de-DE" b="0" baseline="0" dirty="0" smtClean="0"/>
                        <a:t> de </a:t>
                      </a:r>
                      <a:r>
                        <a:rPr lang="de-DE" b="0" baseline="0" dirty="0" err="1" smtClean="0"/>
                        <a:t>définition</a:t>
                      </a:r>
                      <a:endParaRPr lang="de-DE" b="0" dirty="0"/>
                    </a:p>
                  </a:txBody>
                  <a:tcPr/>
                </a:tc>
              </a:tr>
              <a:tr h="59469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TÉLÉMÉDECINE &amp; E-HEALTH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positionner sur un champ innovant et intersectoriel</a:t>
                      </a:r>
                      <a:endParaRPr lang="de-DE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Breitbild</PresentationFormat>
  <Paragraphs>311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SimSun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Ergebnisse der Umfrage</vt:lpstr>
      <vt:lpstr>Résultats du sondage</vt:lpstr>
      <vt:lpstr>PowerPoint-Präsentation</vt:lpstr>
      <vt:lpstr>PowerPoint-Präsentation</vt:lpstr>
      <vt:lpstr>Aktivitäten von TRISAN im Rahmen  der Maßnahmen 4 und 5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Eddie Pradier</dc:creator>
  <cp:lastModifiedBy>Anne Dussap</cp:lastModifiedBy>
  <cp:revision>19</cp:revision>
  <dcterms:created xsi:type="dcterms:W3CDTF">2016-09-09T12:15:53Z</dcterms:created>
  <dcterms:modified xsi:type="dcterms:W3CDTF">2017-05-15T12:54:45Z</dcterms:modified>
</cp:coreProperties>
</file>