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0" r:id="rId7"/>
    <p:sldId id="261" r:id="rId8"/>
    <p:sldId id="267" r:id="rId9"/>
    <p:sldId id="263" r:id="rId10"/>
    <p:sldId id="268" r:id="rId11"/>
    <p:sldId id="262" r:id="rId12"/>
    <p:sldId id="264" r:id="rId13"/>
    <p:sldId id="265" r:id="rId14"/>
    <p:sldId id="266" r:id="rId15"/>
    <p:sldId id="257" r:id="rId1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LERC Julien" initials="LJ" lastIdx="1" clrIdx="0">
    <p:extLst>
      <p:ext uri="{19B8F6BF-5375-455C-9EA6-DF929625EA0E}">
        <p15:presenceInfo xmlns:p15="http://schemas.microsoft.com/office/powerpoint/2012/main" userId="LECLERC Ju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90A"/>
    <a:srgbClr val="0081C8"/>
    <a:srgbClr val="FFD400"/>
    <a:srgbClr val="FFFFFF"/>
    <a:srgbClr val="004F7E"/>
    <a:srgbClr val="2D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5" autoAdjust="0"/>
  </p:normalViewPr>
  <p:slideViewPr>
    <p:cSldViewPr snapToGrid="0" snapToObject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0936-6B2E-1E44-8704-53102FF02FA8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D490-5E1A-B746-A0E7-B6B62E9AB6F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34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385C-00CD-4FAB-8D0E-884F90637738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B9BA-DD37-40EC-B14F-ECF6C515155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3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9BA-DD37-40EC-B14F-ECF6C51515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7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9BA-DD37-40EC-B14F-ECF6C515155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06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9BA-DD37-40EC-B14F-ECF6C51515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01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88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3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7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8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4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07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81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85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27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6F8-CC8A-8247-B534-4406CC93258D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16E8-5506-4949-80E2-174BB67E4E62}" type="slidenum">
              <a:rPr lang="fr-FR" smtClean="0"/>
              <a:t>‹Nr.›</a:t>
            </a:fld>
            <a:endParaRPr lang="fr-FR"/>
          </a:p>
        </p:txBody>
      </p:sp>
      <p:pic>
        <p:nvPicPr>
          <p:cNvPr id="2" name="Image 1" descr="masque_11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1665027"/>
            <a:ext cx="9144000" cy="3684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  <a:p>
            <a:r>
              <a:rPr lang="fr-FR" b="1" dirty="0" smtClean="0"/>
              <a:t>Séminaire du 27 septembre :  </a:t>
            </a:r>
          </a:p>
          <a:p>
            <a:endParaRPr lang="fr-FR" b="1" dirty="0" smtClean="0"/>
          </a:p>
          <a:p>
            <a:r>
              <a:rPr lang="fr-FR" b="1" dirty="0" smtClean="0"/>
              <a:t>Kinésithérapie </a:t>
            </a:r>
            <a:r>
              <a:rPr lang="fr-FR" b="1" dirty="0"/>
              <a:t>: </a:t>
            </a:r>
            <a:r>
              <a:rPr lang="fr-FR" dirty="0"/>
              <a:t>Formation, exercice du métier et situation du marché de l’emploi dans la Région du Rhin supérieur 	</a:t>
            </a:r>
          </a:p>
          <a:p>
            <a:endParaRPr lang="fr-FR" dirty="0">
              <a:solidFill>
                <a:srgbClr val="004F7E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5621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73" y="846138"/>
            <a:ext cx="8761863" cy="1146435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  <a:t>Difficultés pour adapter </a:t>
            </a:r>
            <a:b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  <a:t>la carte des formations 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5439" y="2142698"/>
            <a:ext cx="8229600" cy="4525963"/>
          </a:xfrm>
        </p:spPr>
        <p:txBody>
          <a:bodyPr/>
          <a:lstStyle/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sz="2800" dirty="0" smtClean="0">
                <a:solidFill>
                  <a:srgbClr val="2D2E2D"/>
                </a:solidFill>
                <a:latin typeface="Geneva"/>
                <a:cs typeface="Geneva"/>
              </a:rPr>
              <a:t>Difficulté de recrutement de cadres formateurs</a:t>
            </a: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sz="2800" dirty="0" smtClean="0">
                <a:solidFill>
                  <a:srgbClr val="2D2E2D"/>
                </a:solidFill>
                <a:latin typeface="Geneva"/>
                <a:cs typeface="Geneva"/>
              </a:rPr>
              <a:t>Raréfaction des lieus de stage ayant des encadrants à temps plein</a:t>
            </a: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sz="2800" dirty="0" smtClean="0">
                <a:solidFill>
                  <a:srgbClr val="2D2E2D"/>
                </a:solidFill>
                <a:latin typeface="Geneva"/>
                <a:cs typeface="Geneva"/>
              </a:rPr>
              <a:t>Absence de cadre réglementaire pour développer l’apprentissage </a:t>
            </a: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6998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773" y="846138"/>
            <a:ext cx="8761863" cy="1146435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  <a:t>Perspectives et impacts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5439" y="2142698"/>
            <a:ext cx="8229600" cy="4107977"/>
          </a:xfrm>
        </p:spPr>
        <p:txBody>
          <a:bodyPr/>
          <a:lstStyle/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sz="2800" dirty="0" err="1" smtClean="0">
                <a:solidFill>
                  <a:srgbClr val="2D2E2D"/>
                </a:solidFill>
                <a:latin typeface="Geneva"/>
                <a:cs typeface="Geneva"/>
              </a:rPr>
              <a:t>Universitarisation</a:t>
            </a:r>
            <a:r>
              <a:rPr lang="fr-FR" sz="2800" dirty="0" smtClean="0">
                <a:solidFill>
                  <a:srgbClr val="2D2E2D"/>
                </a:solidFill>
                <a:latin typeface="Geneva"/>
                <a:cs typeface="Geneva"/>
              </a:rPr>
              <a:t> de la formation</a:t>
            </a: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sz="2800" dirty="0" smtClean="0">
                <a:solidFill>
                  <a:srgbClr val="2D2E2D"/>
                </a:solidFill>
                <a:latin typeface="Geneva"/>
                <a:cs typeface="Geneva"/>
              </a:rPr>
              <a:t>Ouverture des possibilités de doctorat en sciences de la réadaptation</a:t>
            </a: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sz="2800" dirty="0" smtClean="0">
                <a:solidFill>
                  <a:srgbClr val="2D2E2D"/>
                </a:solidFill>
                <a:latin typeface="Geneva"/>
                <a:cs typeface="Geneva"/>
              </a:rPr>
              <a:t>Pratiques avancées</a:t>
            </a:r>
          </a:p>
          <a:p>
            <a:endParaRPr lang="fr-FR" sz="2800" dirty="0" smtClean="0">
              <a:solidFill>
                <a:srgbClr val="2D2E2D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15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sque_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  <a:t>Compétences de la Région en matière de formations sanitaires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18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Les Régions </a:t>
            </a:r>
            <a:r>
              <a:rPr lang="fr-FR" sz="2800" dirty="0"/>
              <a:t>sont compétentes pour définir et mettre en œuvre la politique de formation du secteur </a:t>
            </a:r>
            <a:r>
              <a:rPr lang="fr-FR" sz="2800" dirty="0" smtClean="0"/>
              <a:t>sanitaire :</a:t>
            </a:r>
          </a:p>
          <a:p>
            <a:pPr marL="0" indent="0">
              <a:buNone/>
            </a:pPr>
            <a:endParaRPr lang="fr-FR" sz="2800" dirty="0"/>
          </a:p>
          <a:p>
            <a:pPr lvl="0"/>
            <a:r>
              <a:rPr lang="fr-FR" sz="2800" dirty="0" smtClean="0"/>
              <a:t>élabore </a:t>
            </a:r>
            <a:r>
              <a:rPr lang="fr-FR" sz="2800" dirty="0"/>
              <a:t>les schémas régionaux des formations </a:t>
            </a:r>
            <a:r>
              <a:rPr lang="fr-FR" sz="2800" dirty="0" smtClean="0"/>
              <a:t>sanitaires</a:t>
            </a:r>
          </a:p>
          <a:p>
            <a:pPr lvl="0"/>
            <a:r>
              <a:rPr lang="fr-FR" sz="2800" dirty="0" smtClean="0"/>
              <a:t>Dimensionne l’appareil de formation et </a:t>
            </a:r>
            <a:r>
              <a:rPr lang="fr-FR" sz="2800" dirty="0"/>
              <a:t>définit la carte des formations ;</a:t>
            </a:r>
          </a:p>
          <a:p>
            <a:pPr lvl="0"/>
            <a:r>
              <a:rPr lang="fr-FR" sz="2800" dirty="0"/>
              <a:t>finance </a:t>
            </a:r>
            <a:r>
              <a:rPr lang="fr-FR" sz="2800" dirty="0" smtClean="0"/>
              <a:t>les </a:t>
            </a:r>
            <a:r>
              <a:rPr lang="fr-FR" sz="2800" dirty="0"/>
              <a:t>instituts de formations ;</a:t>
            </a:r>
          </a:p>
          <a:p>
            <a:pPr lvl="0"/>
            <a:r>
              <a:rPr lang="fr-FR" sz="2800" dirty="0"/>
              <a:t>attribue des bourses aux </a:t>
            </a:r>
            <a:r>
              <a:rPr lang="fr-FR" sz="2800" dirty="0" smtClean="0"/>
              <a:t>étudiants.</a:t>
            </a:r>
            <a:endParaRPr lang="fr-FR" sz="2800" dirty="0"/>
          </a:p>
          <a:p>
            <a:endParaRPr lang="fr-FR" dirty="0">
              <a:solidFill>
                <a:srgbClr val="2D2E2D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5192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  <a:t>Instituts de formation en </a:t>
            </a:r>
            <a:r>
              <a:rPr lang="fr-FR" sz="3600" b="1" dirty="0" err="1" smtClean="0">
                <a:solidFill>
                  <a:srgbClr val="004F7E"/>
                </a:solidFill>
                <a:latin typeface="Geneva"/>
                <a:cs typeface="Geneva"/>
              </a:rPr>
              <a:t>masso</a:t>
            </a:r>
            <a:r>
              <a:rPr lang="fr-FR" sz="3600" b="1" dirty="0" smtClean="0">
                <a:solidFill>
                  <a:srgbClr val="004F7E"/>
                </a:solidFill>
                <a:latin typeface="Geneva"/>
                <a:cs typeface="Geneva"/>
              </a:rPr>
              <a:t>-kinésithérapie du Grand Est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18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L’Etat fixe le quota de places pour le Grand Est sur proposition de la Région qui répartit ce quota entre les 3 IFMK sur 4 sites : </a:t>
            </a:r>
          </a:p>
          <a:p>
            <a:pPr marL="0" indent="0">
              <a:buNone/>
            </a:pPr>
            <a:endParaRPr lang="fr-FR" sz="1200" dirty="0" smtClean="0">
              <a:solidFill>
                <a:srgbClr val="2D2E2D"/>
              </a:solidFill>
              <a:latin typeface="Geneva"/>
              <a:cs typeface="Geneva"/>
            </a:endParaRPr>
          </a:p>
          <a:p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Strasbourg : 60 places</a:t>
            </a:r>
          </a:p>
          <a:p>
            <a:pPr marL="0" indent="0">
              <a:buNone/>
            </a:pPr>
            <a:r>
              <a:rPr lang="fr-FR" dirty="0">
                <a:solidFill>
                  <a:srgbClr val="2D2E2D"/>
                </a:solidFill>
                <a:latin typeface="Geneva"/>
                <a:cs typeface="Geneva"/>
              </a:rPr>
              <a:t>	</a:t>
            </a:r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 + Antenne de Mulhouse : 20 places</a:t>
            </a:r>
          </a:p>
          <a:p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Nancy : 80 places</a:t>
            </a:r>
          </a:p>
          <a:p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Reims : 40 places </a:t>
            </a:r>
            <a:endParaRPr lang="fr-FR" dirty="0">
              <a:solidFill>
                <a:srgbClr val="2D2E2D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6785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4F7E"/>
                </a:solidFill>
                <a:latin typeface="Geneva"/>
                <a:cs typeface="Geneva"/>
              </a:rPr>
              <a:t>2 voies d’accès au métier de masseur-kiné en France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1831"/>
            <a:ext cx="8229600" cy="4525963"/>
          </a:xfrm>
        </p:spPr>
        <p:txBody>
          <a:bodyPr/>
          <a:lstStyle/>
          <a:p>
            <a:r>
              <a:rPr lang="fr-FR" dirty="0">
                <a:solidFill>
                  <a:srgbClr val="2D2E2D"/>
                </a:solidFill>
                <a:latin typeface="Geneva"/>
                <a:cs typeface="Geneva"/>
              </a:rPr>
              <a:t>D</a:t>
            </a:r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iplôme d’Etat délivré par le Ministère de la Santé après une formation dans un IFMK en France : 200 diplômés par an dans le Grand Est</a:t>
            </a:r>
          </a:p>
          <a:p>
            <a:r>
              <a:rPr lang="fr-FR" dirty="0" smtClean="0">
                <a:solidFill>
                  <a:srgbClr val="2D2E2D"/>
                </a:solidFill>
                <a:latin typeface="Geneva"/>
                <a:cs typeface="Geneva"/>
              </a:rPr>
              <a:t>Autorisation d’exercer délivré par le Ministère de la Santé après une formation à l’étranger (UE ou hors UE) : 500 autorisations par an dans le Grand Est</a:t>
            </a:r>
          </a:p>
          <a:p>
            <a:endParaRPr lang="fr-FR" dirty="0">
              <a:solidFill>
                <a:srgbClr val="2D2E2D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5330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878" y="1522044"/>
            <a:ext cx="2939355" cy="247834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697855"/>
            <a:ext cx="9144000" cy="602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4F7E"/>
                </a:solidFill>
                <a:latin typeface="Geneva"/>
                <a:cs typeface="Geneva"/>
              </a:rPr>
              <a:t>La profession en Grand Est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1000"/>
          </a:blip>
          <a:stretch>
            <a:fillRect/>
          </a:stretch>
        </p:blipFill>
        <p:spPr>
          <a:xfrm>
            <a:off x="1409710" y="2377665"/>
            <a:ext cx="1107158" cy="6876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0977" y="2884004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4F7E"/>
                </a:solidFill>
              </a:rPr>
              <a:t>Environ 4 900</a:t>
            </a:r>
          </a:p>
          <a:p>
            <a:pPr algn="ctr"/>
            <a:r>
              <a:rPr lang="fr-FR" sz="1200" b="1" dirty="0" smtClean="0">
                <a:solidFill>
                  <a:srgbClr val="004F7E"/>
                </a:solidFill>
              </a:rPr>
              <a:t> masseurs kinésithérapeutes</a:t>
            </a:r>
            <a:endParaRPr lang="fr-FR" sz="1200" b="1" dirty="0">
              <a:solidFill>
                <a:srgbClr val="004F7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69884" y="1576278"/>
            <a:ext cx="51376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masseurs kinésithérapeutes pour 100 000 habitants</a:t>
            </a:r>
          </a:p>
          <a:p>
            <a:pPr marL="271463"/>
            <a:r>
              <a:rPr lang="fr-FR" sz="1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(111 en moyenne France de province)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sur 10 exercent dans le secteur de la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sont des femmes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Stabilité des effectifs depuis 2012 </a:t>
            </a:r>
            <a:endParaRPr lang="fr-FR" sz="1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1463"/>
            <a:r>
              <a:rPr lang="fr-FR" sz="1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une hausse entre 2007 et 2012)</a:t>
            </a:r>
          </a:p>
        </p:txBody>
      </p:sp>
      <p:sp>
        <p:nvSpPr>
          <p:cNvPr id="10" name="Flèche courbée vers la gauche 9"/>
          <p:cNvSpPr/>
          <p:nvPr/>
        </p:nvSpPr>
        <p:spPr>
          <a:xfrm rot="8938063">
            <a:off x="1350901" y="3205736"/>
            <a:ext cx="885513" cy="2652618"/>
          </a:xfrm>
          <a:prstGeom prst="curvedLeftArrow">
            <a:avLst>
              <a:gd name="adj1" fmla="val 25000"/>
              <a:gd name="adj2" fmla="val 105701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397211" y="5090886"/>
            <a:ext cx="2916194" cy="716792"/>
          </a:xfrm>
          <a:prstGeom prst="roundRect">
            <a:avLst>
              <a:gd name="adj" fmla="val 98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600" b="1" u="sng" dirty="0" smtClean="0"/>
              <a:t>L’appareil de formation</a:t>
            </a:r>
          </a:p>
          <a:p>
            <a:pPr algn="ctr"/>
            <a:r>
              <a:rPr lang="fr-FR" sz="1400" dirty="0" smtClean="0"/>
              <a:t>Entre </a:t>
            </a:r>
            <a:r>
              <a:rPr lang="fr-FR" sz="1400" b="1" dirty="0" smtClean="0"/>
              <a:t>200 et 230 </a:t>
            </a:r>
            <a:r>
              <a:rPr lang="fr-FR" sz="1400" dirty="0" smtClean="0"/>
              <a:t>diplômés par an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85844" y="4741396"/>
            <a:ext cx="35581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étudiants </a:t>
            </a:r>
          </a:p>
          <a:p>
            <a:pPr indent="271463"/>
            <a:r>
              <a:rPr lang="fr-FR" sz="11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(toutes années de formation)</a:t>
            </a:r>
          </a:p>
          <a:p>
            <a:pPr indent="271463"/>
            <a:endParaRPr lang="fr-FR" sz="11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+77% de diplômés en 10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de réussite aux examens</a:t>
            </a:r>
            <a:endParaRPr lang="fr-FR" sz="1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10" grpId="0" animBg="1"/>
      <p:bldP spid="11" grpId="0" animBg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46138"/>
            <a:ext cx="9144000" cy="599603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4F7E"/>
                </a:solidFill>
                <a:latin typeface="Geneva"/>
                <a:cs typeface="Geneva"/>
              </a:rPr>
              <a:t>Insertion professionnelle des jeunes diplômés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815" y="1599329"/>
            <a:ext cx="5449331" cy="52586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6 à 9 mois après l’obtention du diplôme, 99% des diplômés ont un emploi</a:t>
            </a:r>
          </a:p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80 % d’</a:t>
            </a:r>
            <a:r>
              <a:rPr lang="fr-FR" sz="1800" dirty="0" err="1" smtClean="0">
                <a:solidFill>
                  <a:srgbClr val="2D2E2D"/>
                </a:solidFill>
                <a:latin typeface="Geneva"/>
                <a:cs typeface="Geneva"/>
              </a:rPr>
              <a:t>entre-eux</a:t>
            </a: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 exercent dans le Grand Est </a:t>
            </a:r>
            <a:r>
              <a:rPr lang="fr-FR" sz="1400" i="1" dirty="0" smtClean="0">
                <a:solidFill>
                  <a:srgbClr val="2D2E2D"/>
                </a:solidFill>
                <a:latin typeface="Geneva"/>
                <a:cs typeface="Geneva"/>
              </a:rPr>
              <a:t>dont près de la moitié dans le Bas Rhin et la Meurthe et Moselle</a:t>
            </a:r>
          </a:p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86 % sont des travailleurs indépendants</a:t>
            </a:r>
          </a:p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Satisfaction vis-à-vis de l’emploi occupé</a:t>
            </a:r>
          </a:p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Avis positif sur la formation suivi                       </a:t>
            </a:r>
            <a:r>
              <a:rPr lang="fr-FR" sz="1400" i="1" dirty="0" smtClean="0">
                <a:solidFill>
                  <a:srgbClr val="2D2E2D"/>
                </a:solidFill>
                <a:latin typeface="Geneva"/>
                <a:cs typeface="Geneva"/>
              </a:rPr>
              <a:t>25% de très satisfait et 52% de assez satisfait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2D2E2D"/>
                </a:solidFill>
                <a:latin typeface="Geneva"/>
                <a:cs typeface="Geneva"/>
              </a:rPr>
              <a:t>3 sur 4 envisagent de suivre une formation supplémentaires dans les trois </a:t>
            </a:r>
            <a:r>
              <a:rPr lang="fr-FR" sz="1800" dirty="0" smtClean="0">
                <a:solidFill>
                  <a:srgbClr val="2D2E2D"/>
                </a:solidFill>
                <a:latin typeface="Geneva"/>
                <a:cs typeface="Geneva"/>
              </a:rPr>
              <a:t>ans                          </a:t>
            </a:r>
            <a:r>
              <a:rPr lang="fr-FR" sz="1400" i="1" dirty="0" smtClean="0">
                <a:solidFill>
                  <a:srgbClr val="2D2E2D"/>
                </a:solidFill>
                <a:latin typeface="Geneva"/>
                <a:cs typeface="Geneva"/>
              </a:rPr>
              <a:t>Thérapie manuelle, ostéopathie, kiné du sport</a:t>
            </a:r>
            <a:endParaRPr lang="fr-FR" sz="1400" i="1" dirty="0">
              <a:solidFill>
                <a:srgbClr val="2D2E2D"/>
              </a:solidFill>
              <a:latin typeface="Geneva"/>
              <a:cs typeface="Geneva"/>
            </a:endParaRPr>
          </a:p>
          <a:p>
            <a:endParaRPr lang="fr-FR" sz="1400" i="1" dirty="0" smtClean="0">
              <a:solidFill>
                <a:srgbClr val="2D2E2D"/>
              </a:solidFill>
              <a:latin typeface="Geneva"/>
              <a:cs typeface="Genev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9" y="1970031"/>
            <a:ext cx="2807046" cy="39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722572"/>
            <a:ext cx="9144000" cy="602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4F7E"/>
                </a:solidFill>
                <a:latin typeface="Geneva"/>
                <a:cs typeface="Geneva"/>
              </a:rPr>
              <a:t>Des difficultés de recrutements</a:t>
            </a: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3444" y="1532237"/>
            <a:ext cx="2780271" cy="738664"/>
          </a:xfrm>
          <a:prstGeom prst="rect">
            <a:avLst/>
          </a:prstGeom>
          <a:ln>
            <a:solidFill>
              <a:srgbClr val="AEC90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Dynamique d’emploi relativement favorable : 80 créations nettes / an entre 2012 et 2022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5795319" y="1532237"/>
            <a:ext cx="2681418" cy="738664"/>
          </a:xfrm>
          <a:prstGeom prst="rect">
            <a:avLst/>
          </a:prstGeom>
          <a:noFill/>
          <a:ln>
            <a:solidFill>
              <a:srgbClr val="FFD4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dk1"/>
                </a:solidFill>
              </a:rPr>
              <a:t>Accélération prévisible des cessations d’activités : 140 départs / an entre 2012 et 2022</a:t>
            </a:r>
          </a:p>
        </p:txBody>
      </p:sp>
      <p:sp>
        <p:nvSpPr>
          <p:cNvPr id="3" name="Accolade ouvrante 2"/>
          <p:cNvSpPr/>
          <p:nvPr/>
        </p:nvSpPr>
        <p:spPr>
          <a:xfrm rot="16200000">
            <a:off x="4306299" y="-1154705"/>
            <a:ext cx="537583" cy="7803293"/>
          </a:xfrm>
          <a:prstGeom prst="leftBrace">
            <a:avLst/>
          </a:prstGeom>
          <a:ln>
            <a:solidFill>
              <a:srgbClr val="0081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>
            <a:off x="4309420" y="1600199"/>
            <a:ext cx="630194" cy="60273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25611" y="3188729"/>
            <a:ext cx="706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220 besoins de recrutement / an en moyenne sur la période 2012-2022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4778" y="4170507"/>
            <a:ext cx="229835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 smtClean="0"/>
              <a:t>Plus d’une embauche sur quatre s’est révélée difficile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fr-FR" sz="1400" dirty="0" smtClean="0"/>
              <a:t>17% des offres d’emploi sont restés non pourvues pendant plus d’un an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34778" y="4003589"/>
            <a:ext cx="2409567" cy="1791730"/>
          </a:xfrm>
          <a:prstGeom prst="roundRect">
            <a:avLst>
              <a:gd name="adj" fmla="val 449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456800" y="4206956"/>
            <a:ext cx="205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fr-FR" sz="1400" dirty="0" smtClean="0"/>
              <a:t>Rareté des candidats potentiels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fr-FR" sz="1400" dirty="0" smtClean="0"/>
              <a:t>Rémunération non attractive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fr-FR" sz="1400" dirty="0" smtClean="0"/>
              <a:t>Localisation non attractive</a:t>
            </a:r>
            <a:endParaRPr lang="fr-FR" sz="14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330145" y="4003589"/>
            <a:ext cx="2409567" cy="1791730"/>
          </a:xfrm>
          <a:prstGeom prst="roundRect">
            <a:avLst>
              <a:gd name="adj" fmla="val 449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flipH="1">
            <a:off x="2743198" y="4707924"/>
            <a:ext cx="463379" cy="395417"/>
          </a:xfrm>
          <a:prstGeom prst="rightArrow">
            <a:avLst/>
          </a:prstGeom>
          <a:solidFill>
            <a:srgbClr val="AE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0800000" flipH="1">
            <a:off x="5863280" y="4701745"/>
            <a:ext cx="463379" cy="395417"/>
          </a:xfrm>
          <a:prstGeom prst="rightArrow">
            <a:avLst/>
          </a:prstGeom>
          <a:solidFill>
            <a:srgbClr val="AE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450226" y="4003589"/>
            <a:ext cx="2409567" cy="1791730"/>
          </a:xfrm>
          <a:prstGeom prst="roundRect">
            <a:avLst>
              <a:gd name="adj" fmla="val 449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52167" y="4376233"/>
            <a:ext cx="22056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400" dirty="0" smtClean="0"/>
              <a:t>Heures supplémentaires</a:t>
            </a:r>
          </a:p>
          <a:p>
            <a:pPr marL="185738" indent="-185738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400" dirty="0" smtClean="0"/>
              <a:t>Intérim</a:t>
            </a:r>
          </a:p>
          <a:p>
            <a:pPr marL="185738" indent="-185738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400" dirty="0" smtClean="0"/>
              <a:t>Recrutements par défaut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368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6" grpId="0" animBg="1"/>
      <p:bldP spid="7" grpId="0"/>
      <p:bldP spid="8" grpId="0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661386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4F7E"/>
                </a:solidFill>
                <a:latin typeface="Geneva"/>
                <a:cs typeface="Geneva"/>
              </a:rPr>
              <a:t>Inadéquation Emploi / Formation ?</a:t>
            </a:r>
            <a: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  <a:t/>
            </a:r>
            <a:br>
              <a:rPr lang="fr-FR" b="1" dirty="0" smtClean="0">
                <a:solidFill>
                  <a:srgbClr val="004F7E"/>
                </a:solidFill>
                <a:latin typeface="Geneva"/>
                <a:cs typeface="Geneva"/>
              </a:rPr>
            </a:br>
            <a:endParaRPr lang="fr-FR" b="1" dirty="0">
              <a:solidFill>
                <a:srgbClr val="004F7E"/>
              </a:solidFill>
              <a:latin typeface="Geneva"/>
              <a:cs typeface="Geneva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19768383">
            <a:off x="2772336" y="2070922"/>
            <a:ext cx="1026971" cy="1911710"/>
          </a:xfrm>
          <a:prstGeom prst="curvedRightArrow">
            <a:avLst>
              <a:gd name="adj1" fmla="val 25000"/>
              <a:gd name="adj2" fmla="val 60639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1671941"/>
            <a:ext cx="7389340" cy="646331"/>
          </a:xfrm>
          <a:prstGeom prst="rect">
            <a:avLst/>
          </a:prstGeom>
          <a:ln>
            <a:solidFill>
              <a:srgbClr val="0081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Formation jugée satisfaisante par les employeurs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55% des employeurs jugent les effectifs de diplômés insuffisants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396854" y="2706130"/>
            <a:ext cx="3435178" cy="1293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Près de 9 diplômés sur 10 s’installent en libéral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>
            <a:stCxn id="7" idx="3"/>
          </p:cNvCxnSpPr>
          <p:nvPr/>
        </p:nvCxnSpPr>
        <p:spPr>
          <a:xfrm flipH="1">
            <a:off x="2446639" y="3810305"/>
            <a:ext cx="2453285" cy="11323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76347" y="4381613"/>
            <a:ext cx="2170292" cy="1815882"/>
          </a:xfrm>
          <a:prstGeom prst="rect">
            <a:avLst/>
          </a:prstGeom>
          <a:noFill/>
          <a:ln>
            <a:solidFill>
              <a:srgbClr val="AEC9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 augmentant le flux annuel de diplômés de 100 personnes 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 candidats potentiels supplémentaires aux offres d’emploi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3654" y="4725833"/>
            <a:ext cx="4310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Rémunération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Attractivité géographique (voir répartition géographique des diplômés)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Conditions de travail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Obligation d’exercer un temps en structure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4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47" y="1374266"/>
            <a:ext cx="1944175" cy="2733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298" y="1383798"/>
            <a:ext cx="1947128" cy="2733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16" y="1374266"/>
            <a:ext cx="1929432" cy="2733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e 10"/>
          <p:cNvGrpSpPr/>
          <p:nvPr/>
        </p:nvGrpSpPr>
        <p:grpSpPr>
          <a:xfrm>
            <a:off x="328031" y="1364734"/>
            <a:ext cx="1934214" cy="2751193"/>
            <a:chOff x="328031" y="1618734"/>
            <a:chExt cx="1934214" cy="275119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031" y="1618734"/>
              <a:ext cx="1934214" cy="27511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392" y="3794125"/>
              <a:ext cx="652461" cy="320793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733" y="4644982"/>
            <a:ext cx="4494785" cy="194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45858" y="5216184"/>
            <a:ext cx="3883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>
                <a:solidFill>
                  <a:srgbClr val="FF0000"/>
                </a:solidFill>
              </a:rPr>
              <a:t>http://</a:t>
            </a:r>
            <a:r>
              <a:rPr lang="fr-FR" sz="3200" u="sng" dirty="0" smtClean="0">
                <a:solidFill>
                  <a:srgbClr val="FF0000"/>
                </a:solidFill>
              </a:rPr>
              <a:t>oref.grandest.fr</a:t>
            </a:r>
            <a:endParaRPr lang="fr-FR" sz="3200" u="sng" dirty="0">
              <a:solidFill>
                <a:srgbClr val="FF0000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5032489" y="4661093"/>
            <a:ext cx="3753853" cy="88447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dirty="0" smtClean="0">
                <a:solidFill>
                  <a:srgbClr val="00B0F0"/>
                </a:solidFill>
                <a:latin typeface="Verdana (En-têtes)"/>
              </a:rPr>
              <a:t>La nouvelle bibliothèque </a:t>
            </a:r>
          </a:p>
          <a:p>
            <a:pPr>
              <a:defRPr/>
            </a:pPr>
            <a:r>
              <a:rPr lang="fr-FR" sz="2400" b="1" dirty="0" smtClean="0">
                <a:solidFill>
                  <a:srgbClr val="00B0F0"/>
                </a:solidFill>
                <a:latin typeface="Verdana (En-têtes)"/>
              </a:rPr>
              <a:t>emploi-formation</a:t>
            </a:r>
            <a:endParaRPr lang="fr-FR" sz="2400" dirty="0">
              <a:solidFill>
                <a:srgbClr val="00B0F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317" y="5854836"/>
            <a:ext cx="526771" cy="48706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9741" y="5859069"/>
            <a:ext cx="836128" cy="423356"/>
          </a:xfrm>
          <a:prstGeom prst="rect">
            <a:avLst/>
          </a:prstGeom>
        </p:spPr>
      </p:pic>
      <p:pic>
        <p:nvPicPr>
          <p:cNvPr id="19" name="Picture 4" descr="RÃ©sultat de recherche d'images pour &quot;newsletter&quot;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23" y="5859069"/>
            <a:ext cx="473152" cy="4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80B5281D8494FAC8F732251822B7E" ma:contentTypeVersion="6" ma:contentTypeDescription="Crée un document." ma:contentTypeScope="" ma:versionID="ebe64d9379b381d880b2c6f62f0d614b">
  <xsd:schema xmlns:xsd="http://www.w3.org/2001/XMLSchema" xmlns:xs="http://www.w3.org/2001/XMLSchema" xmlns:p="http://schemas.microsoft.com/office/2006/metadata/properties" xmlns:ns2="506f16dd-a2ef-42d9-a5c2-a6457b18a0d8" targetNamespace="http://schemas.microsoft.com/office/2006/metadata/properties" ma:root="true" ma:fieldsID="ea9ca496d743da8c6dd4099bb9a34028" ns2:_="">
    <xsd:import namespace="506f16dd-a2ef-42d9-a5c2-a6457b18a0d8"/>
    <xsd:element name="properties">
      <xsd:complexType>
        <xsd:sequence>
          <xsd:element name="documentManagement">
            <xsd:complexType>
              <xsd:all>
                <xsd:element ref="ns2:Cat_x00e9_gorie" minOccurs="0"/>
                <xsd:element ref="ns2:Appl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f16dd-a2ef-42d9-a5c2-a6457b18a0d8" elementFormDefault="qualified">
    <xsd:import namespace="http://schemas.microsoft.com/office/2006/documentManagement/types"/>
    <xsd:import namespace="http://schemas.microsoft.com/office/infopath/2007/PartnerControls"/>
    <xsd:element name="Cat_x00e9_gorie" ma:index="8" nillable="true" ma:displayName="Catégorie" ma:default="Modèles" ma:format="RadioButtons" ma:internalName="Cat_x00e9_gorie">
      <xsd:simpleType>
        <xsd:restriction base="dms:Choice">
          <xsd:enumeration value="Modèles"/>
          <xsd:enumeration value="Charte graphique"/>
          <xsd:enumeration value="Applications métier"/>
        </xsd:restriction>
      </xsd:simpleType>
    </xsd:element>
    <xsd:element name="Application" ma:index="9" nillable="true" ma:displayName="Application" ma:format="RadioButtons" ma:internalName="Application">
      <xsd:simpleType>
        <xsd:restriction base="dms:Choice">
          <xsd:enumeration value="Visio"/>
          <xsd:enumeration value="Audio"/>
          <xsd:enumeration value="Ressour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_x00e9_gorie xmlns="506f16dd-a2ef-42d9-a5c2-a6457b18a0d8">Modèles</Cat_x00e9_gorie>
    <Application xmlns="506f16dd-a2ef-42d9-a5c2-a6457b18a0d8">Réserver des ressources</Application>
  </documentManagement>
</p:properties>
</file>

<file path=customXml/itemProps1.xml><?xml version="1.0" encoding="utf-8"?>
<ds:datastoreItem xmlns:ds="http://schemas.openxmlformats.org/officeDocument/2006/customXml" ds:itemID="{E8557C8E-CABA-4898-A5A7-77DAA76F9B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DA019-0FDF-494B-A0A5-5AEFBE77C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f16dd-a2ef-42d9-a5c2-a6457b18a0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62253F-D078-451F-B47F-DC4D405795C3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506f16dd-a2ef-42d9-a5c2-a6457b18a0d8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Bildschirmpräsentation (4:3)</PresentationFormat>
  <Paragraphs>90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Geneva</vt:lpstr>
      <vt:lpstr>Verdana (En-têtes)</vt:lpstr>
      <vt:lpstr>Wingdings</vt:lpstr>
      <vt:lpstr>Thème Office</vt:lpstr>
      <vt:lpstr>PowerPoint-Präsentation</vt:lpstr>
      <vt:lpstr>Compétences de la Région en matière de formations sanitaires </vt:lpstr>
      <vt:lpstr>Instituts de formation en masso-kinésithérapie du Grand Est </vt:lpstr>
      <vt:lpstr>2 voies d’accès au métier de masseur-kiné en France </vt:lpstr>
      <vt:lpstr>PowerPoint-Präsentation</vt:lpstr>
      <vt:lpstr>Insertion professionnelle des jeunes diplômés </vt:lpstr>
      <vt:lpstr>PowerPoint-Präsentation</vt:lpstr>
      <vt:lpstr>Inadéquation Emploi / Formation ? </vt:lpstr>
      <vt:lpstr>PowerPoint-Präsentation</vt:lpstr>
      <vt:lpstr>Difficultés pour adapter  la carte des formations  </vt:lpstr>
      <vt:lpstr>Perspectives et impacts 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</dc:creator>
  <cp:lastModifiedBy>Schleich Emilie</cp:lastModifiedBy>
  <cp:revision>41</cp:revision>
  <cp:lastPrinted>2018-09-14T08:16:08Z</cp:lastPrinted>
  <dcterms:created xsi:type="dcterms:W3CDTF">2016-01-07T16:53:45Z</dcterms:created>
  <dcterms:modified xsi:type="dcterms:W3CDTF">2018-09-14T08:17:15Z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0x0101002D980B5281D8494FAC8F732251822B7E</vt:lpwstr>
  </property>
  <property fmtid="{D5CDD505-2E9C-101B-9397-08002B2CF9AE}" pid="3" name="Type de doc">
    <vt:lpwstr>Charte graphique</vt:lpwstr>
  </property>
  <property fmtid="{D5CDD505-2E9C-101B-9397-08002B2CF9AE}" pid="4" name="Thématique">
    <vt:lpwstr>Charte graphique Grand Est</vt:lpwstr>
  </property>
  <property fmtid="{D5CDD505-2E9C-101B-9397-08002B2CF9AE}" pid="5" name="Application">
    <vt:lpwstr>Réserver des ressources</vt:lpwstr>
  </property>
</Properties>
</file>