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9" r:id="rId3"/>
    <p:sldId id="307" r:id="rId4"/>
    <p:sldId id="304" r:id="rId5"/>
    <p:sldId id="302" r:id="rId6"/>
    <p:sldId id="296" r:id="rId7"/>
    <p:sldId id="297" r:id="rId8"/>
    <p:sldId id="308" r:id="rId9"/>
    <p:sldId id="303" r:id="rId10"/>
    <p:sldId id="305" r:id="rId11"/>
    <p:sldId id="299" r:id="rId12"/>
    <p:sldId id="306" r:id="rId13"/>
    <p:sldId id="310" r:id="rId14"/>
    <p:sldId id="309" r:id="rId15"/>
    <p:sldId id="298" r:id="rId16"/>
    <p:sldId id="300" r:id="rId17"/>
    <p:sldId id="266" r:id="rId18"/>
    <p:sldId id="311" r:id="rId1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dia Kassa" initials="LK" lastIdx="1" clrIdx="0">
    <p:extLst>
      <p:ext uri="{19B8F6BF-5375-455C-9EA6-DF929625EA0E}">
        <p15:presenceInfo xmlns:p15="http://schemas.microsoft.com/office/powerpoint/2012/main" userId="Lydia Kas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Arbeitsblat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Schweiz/</a:t>
            </a:r>
            <a:r>
              <a:rPr lang="fr-FR" dirty="0">
                <a:solidFill>
                  <a:srgbClr val="4472C4"/>
                </a:solidFill>
              </a:rPr>
              <a:t>Suisse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Schweiz/Suisse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Klienten Spitex/ Clients Aide et soins à domicile 79%</c:v>
                </c:pt>
                <c:pt idx="1">
                  <c:v>Klienten Alters- und Pflegeheim/ Clients établissement 21%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339960</c:v>
                </c:pt>
                <c:pt idx="1">
                  <c:v>91639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2-4A4E-BD31-178935FDB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5947057435557"/>
          <c:y val="9.7815951720979802E-2"/>
          <c:w val="0.36991919502111598"/>
          <c:h val="0.667123854357699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Suisse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6951447097896603"/>
          <c:y val="0.16059759224314701"/>
          <c:w val="0.45650781098986098"/>
          <c:h val="0.718369709250750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278261022369795"/>
          <c:y val="0.187129871537633"/>
          <c:w val="0.231510007556188"/>
          <c:h val="0.47573107630093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 err="1"/>
              <a:t>Pflegebedürftige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Versorgungsart</a:t>
            </a:r>
            <a:r>
              <a:rPr lang="en-US" dirty="0"/>
              <a:t>/</a:t>
            </a:r>
            <a:r>
              <a:rPr lang="en-US" dirty="0" err="1">
                <a:solidFill>
                  <a:schemeClr val="accent5"/>
                </a:solidFill>
              </a:rPr>
              <a:t>Personnes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smtClean="0">
                <a:solidFill>
                  <a:schemeClr val="accent5"/>
                </a:solidFill>
              </a:rPr>
              <a:t>dépendantes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>
                <a:solidFill>
                  <a:schemeClr val="accent5"/>
                </a:solidFill>
              </a:rPr>
              <a:t>en </a:t>
            </a:r>
            <a:r>
              <a:rPr lang="en-US" dirty="0" err="1">
                <a:solidFill>
                  <a:schemeClr val="accent5"/>
                </a:solidFill>
              </a:rPr>
              <a:t>fonction</a:t>
            </a:r>
            <a:r>
              <a:rPr lang="en-US" dirty="0">
                <a:solidFill>
                  <a:schemeClr val="accent5"/>
                </a:solidFill>
              </a:rPr>
              <a:t> du type de </a:t>
            </a:r>
            <a:r>
              <a:rPr lang="en-US" dirty="0" err="1">
                <a:solidFill>
                  <a:schemeClr val="accent5"/>
                </a:solidFill>
              </a:rPr>
              <a:t>prise</a:t>
            </a:r>
            <a:r>
              <a:rPr lang="en-US" dirty="0">
                <a:solidFill>
                  <a:schemeClr val="accent5"/>
                </a:solidFill>
              </a:rPr>
              <a:t> en charge, 2015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B71-4AD2-A265-602CD990047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BB71-4AD2-A265-602CD990047B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BB71-4AD2-A265-602CD990047B}"/>
              </c:ext>
            </c:extLst>
          </c:dPt>
          <c:dLbls>
            <c:dLbl>
              <c:idx val="0"/>
              <c:layout>
                <c:manualLayout>
                  <c:x val="2.54199823165339E-2"/>
                  <c:y val="0"/>
                </c:manualLayout>
              </c:layout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en-US" dirty="0" smtClean="0"/>
                      <a:t> Pflegegeldempfänger/</a:t>
                    </a:r>
                    <a:r>
                      <a:rPr lang="en-US" dirty="0" err="1" smtClean="0">
                        <a:solidFill>
                          <a:srgbClr val="4472C4"/>
                        </a:solidFill>
                      </a:rPr>
                      <a:t>demandeur</a:t>
                    </a:r>
                    <a:r>
                      <a:rPr lang="en-US" baseline="0" dirty="0" smtClean="0">
                        <a:solidFill>
                          <a:srgbClr val="4472C4"/>
                        </a:solidFill>
                      </a:rPr>
                      <a:t> de Pflegegeld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48%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B71-4AD2-A265-602CD990047B}"/>
                </c:ext>
              </c:extLst>
            </c:dLbl>
            <c:dLbl>
              <c:idx val="1"/>
              <c:layout>
                <c:manualLayout>
                  <c:x val="-0.10364984477500599"/>
                  <c:y val="-0.10067927109739799"/>
                </c:manualLayout>
              </c:layout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en-US" dirty="0" err="1"/>
                      <a:t>Zu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Hause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versorgt</a:t>
                    </a:r>
                    <a:r>
                      <a:rPr lang="en-US" dirty="0"/>
                      <a:t>/</a:t>
                    </a:r>
                    <a:r>
                      <a:rPr lang="en-US" dirty="0">
                        <a:solidFill>
                          <a:srgbClr val="4472C4"/>
                        </a:solidFill>
                      </a:rPr>
                      <a:t>à domicile, 24%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B71-4AD2-A265-602CD990047B}"/>
                </c:ext>
              </c:extLst>
            </c:dLbl>
            <c:dLbl>
              <c:idx val="2"/>
              <c:layout>
                <c:manualLayout>
                  <c:x val="-3.9787798408488097E-2"/>
                  <c:y val="-1.1904761904761901E-2"/>
                </c:manualLayout>
              </c:layout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en-US" dirty="0" err="1"/>
                      <a:t>Vollstationär</a:t>
                    </a:r>
                    <a:r>
                      <a:rPr lang="en-US" dirty="0"/>
                      <a:t> /</a:t>
                    </a:r>
                    <a:r>
                      <a:rPr lang="en-US" dirty="0">
                        <a:solidFill>
                          <a:srgbClr val="4472C4"/>
                        </a:solidFill>
                      </a:rPr>
                      <a:t>en établissement, 27</a:t>
                    </a:r>
                    <a:r>
                      <a:rPr lang="en-US" dirty="0"/>
                      <a:t>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B71-4AD2-A265-602CD990047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Zu Hause allein durch Angehörige versorgt</c:v>
                </c:pt>
                <c:pt idx="1">
                  <c:v>Zu Hause versorgt/à domicile </c:v>
                </c:pt>
                <c:pt idx="2">
                  <c:v>In Pflegeheimen/en établissement</c:v>
                </c:pt>
              </c:strCache>
            </c:strRef>
          </c:cat>
          <c:val>
            <c:numRef>
              <c:f>Tabelle1!$B$2:$B$4</c:f>
              <c:numCache>
                <c:formatCode>0%</c:formatCode>
                <c:ptCount val="3"/>
                <c:pt idx="0">
                  <c:v>0.48408000000000001</c:v>
                </c:pt>
                <c:pt idx="1">
                  <c:v>0.24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71-4AD2-A265-602CD99004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 dirty="0" smtClean="0">
                <a:solidFill>
                  <a:sysClr val="windowText" lastClr="000000"/>
                </a:solidFill>
              </a:rPr>
              <a:t>Altersverteilung</a:t>
            </a:r>
            <a:r>
              <a:rPr lang="de-DE" sz="1600" b="1" baseline="0" dirty="0" smtClean="0">
                <a:solidFill>
                  <a:sysClr val="windowText" lastClr="000000"/>
                </a:solidFill>
              </a:rPr>
              <a:t> Personen in Pflegeheim/häusliche Umgebung </a:t>
            </a:r>
            <a:r>
              <a:rPr lang="de-DE" sz="1600" b="1" baseline="0" dirty="0" smtClean="0">
                <a:solidFill>
                  <a:srgbClr val="4472C4"/>
                </a:solidFill>
              </a:rPr>
              <a:t>- </a:t>
            </a:r>
            <a:r>
              <a:rPr lang="de-DE" sz="1600" b="1" dirty="0" err="1" smtClean="0">
                <a:solidFill>
                  <a:srgbClr val="4472C4"/>
                </a:solidFill>
              </a:rPr>
              <a:t>Répartition</a:t>
            </a:r>
            <a:r>
              <a:rPr lang="de-DE" sz="1600" b="1" baseline="0" dirty="0" smtClean="0">
                <a:solidFill>
                  <a:srgbClr val="4472C4"/>
                </a:solidFill>
              </a:rPr>
              <a:t> </a:t>
            </a:r>
            <a:r>
              <a:rPr lang="de-DE" sz="1600" b="1" baseline="0" dirty="0">
                <a:solidFill>
                  <a:srgbClr val="4472C4"/>
                </a:solidFill>
              </a:rPr>
              <a:t>par </a:t>
            </a:r>
            <a:r>
              <a:rPr lang="de-DE" sz="1600" b="1" baseline="0" dirty="0" err="1" smtClean="0">
                <a:solidFill>
                  <a:srgbClr val="4472C4"/>
                </a:solidFill>
              </a:rPr>
              <a:t>âge</a:t>
            </a:r>
            <a:r>
              <a:rPr lang="de-DE" sz="1600" b="1" baseline="0" dirty="0" smtClean="0">
                <a:solidFill>
                  <a:srgbClr val="4472C4"/>
                </a:solidFill>
              </a:rPr>
              <a:t> des </a:t>
            </a:r>
            <a:r>
              <a:rPr lang="de-DE" sz="1600" b="1" baseline="0" dirty="0" err="1" smtClean="0">
                <a:solidFill>
                  <a:srgbClr val="4472C4"/>
                </a:solidFill>
              </a:rPr>
              <a:t>personnes</a:t>
            </a:r>
            <a:r>
              <a:rPr lang="de-DE" sz="1600" b="1" baseline="0" dirty="0" smtClean="0">
                <a:solidFill>
                  <a:srgbClr val="4472C4"/>
                </a:solidFill>
              </a:rPr>
              <a:t> à </a:t>
            </a:r>
            <a:r>
              <a:rPr lang="de-DE" sz="1600" b="1" baseline="0" dirty="0" err="1">
                <a:solidFill>
                  <a:srgbClr val="4472C4"/>
                </a:solidFill>
              </a:rPr>
              <a:t>domicile</a:t>
            </a:r>
            <a:r>
              <a:rPr lang="de-DE" sz="1600" b="1" baseline="0" dirty="0">
                <a:solidFill>
                  <a:srgbClr val="4472C4"/>
                </a:solidFill>
              </a:rPr>
              <a:t> et en </a:t>
            </a:r>
            <a:r>
              <a:rPr lang="de-DE" sz="1600" b="1" baseline="0" dirty="0" err="1">
                <a:solidFill>
                  <a:srgbClr val="4472C4"/>
                </a:solidFill>
              </a:rPr>
              <a:t>établissement</a:t>
            </a:r>
            <a:r>
              <a:rPr lang="de-DE" sz="1600" b="1" baseline="0" dirty="0">
                <a:solidFill>
                  <a:srgbClr val="4472C4"/>
                </a:solidFill>
              </a:rPr>
              <a:t> en </a:t>
            </a:r>
            <a:r>
              <a:rPr lang="de-DE" sz="1600" b="1" baseline="0" dirty="0" smtClean="0">
                <a:solidFill>
                  <a:srgbClr val="4472C4"/>
                </a:solidFill>
              </a:rPr>
              <a:t>2014</a:t>
            </a:r>
            <a:endParaRPr lang="de-DE" sz="1600" b="1" dirty="0">
              <a:solidFill>
                <a:srgbClr val="4472C4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 domicile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Tabelle1!$A$2:$A$7</c:f>
              <c:strCache>
                <c:ptCount val="6"/>
                <c:pt idx="0">
                  <c:v>moins de 65 ans</c:v>
                </c:pt>
                <c:pt idx="1">
                  <c:v>65 à 69 ans</c:v>
                </c:pt>
                <c:pt idx="2">
                  <c:v>70 à 74 ans</c:v>
                </c:pt>
                <c:pt idx="3">
                  <c:v>75 à 79 ans</c:v>
                </c:pt>
                <c:pt idx="4">
                  <c:v>80 à 84 ans</c:v>
                </c:pt>
                <c:pt idx="5">
                  <c:v>85 ans et plus 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13</c:v>
                </c:pt>
                <c:pt idx="4">
                  <c:v>24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AC-4D9E-8837-DE4240BF224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En établissement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cat>
            <c:strRef>
              <c:f>Tabelle1!$A$2:$A$7</c:f>
              <c:strCache>
                <c:ptCount val="6"/>
                <c:pt idx="0">
                  <c:v>moins de 65 ans</c:v>
                </c:pt>
                <c:pt idx="1">
                  <c:v>65 à 69 ans</c:v>
                </c:pt>
                <c:pt idx="2">
                  <c:v>70 à 74 ans</c:v>
                </c:pt>
                <c:pt idx="3">
                  <c:v>75 à 79 ans</c:v>
                </c:pt>
                <c:pt idx="4">
                  <c:v>80 à 84 ans</c:v>
                </c:pt>
                <c:pt idx="5">
                  <c:v>85 ans et plus </c:v>
                </c:pt>
              </c:strCache>
            </c:str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AC-4D9E-8837-DE4240BF22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5253160"/>
        <c:axId val="-2135249448"/>
      </c:barChart>
      <c:catAx>
        <c:axId val="-2135253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35249448"/>
        <c:crosses val="autoZero"/>
        <c:auto val="1"/>
        <c:lblAlgn val="ctr"/>
        <c:lblOffset val="100"/>
        <c:noMultiLvlLbl val="0"/>
      </c:catAx>
      <c:valAx>
        <c:axId val="-2135249448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35253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solidFill>
        <a:srgbClr val="0070C0"/>
      </a:solidFill>
      <a:round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 dirty="0">
                <a:solidFill>
                  <a:sysClr val="windowText" lastClr="000000"/>
                </a:solidFill>
              </a:rPr>
              <a:t>Verweildauer in </a:t>
            </a:r>
            <a:r>
              <a:rPr lang="de-DE" sz="1800" b="1" dirty="0" smtClean="0">
                <a:solidFill>
                  <a:sysClr val="windowText" lastClr="000000"/>
                </a:solidFill>
              </a:rPr>
              <a:t>Pflegeheimen/</a:t>
            </a:r>
            <a:r>
              <a:rPr lang="de-DE" sz="1800" b="1" dirty="0" err="1" smtClean="0">
                <a:solidFill>
                  <a:srgbClr val="4472C4"/>
                </a:solidFill>
              </a:rPr>
              <a:t>Durée</a:t>
            </a:r>
            <a:r>
              <a:rPr lang="de-DE" sz="1800" b="1" dirty="0" smtClean="0">
                <a:solidFill>
                  <a:srgbClr val="4472C4"/>
                </a:solidFill>
              </a:rPr>
              <a:t> de</a:t>
            </a:r>
            <a:r>
              <a:rPr lang="de-DE" sz="1800" b="1" baseline="0" dirty="0" smtClean="0">
                <a:solidFill>
                  <a:srgbClr val="4472C4"/>
                </a:solidFill>
              </a:rPr>
              <a:t> </a:t>
            </a:r>
            <a:r>
              <a:rPr lang="de-DE" sz="1800" b="1" baseline="0" dirty="0" err="1" smtClean="0">
                <a:solidFill>
                  <a:srgbClr val="4472C4"/>
                </a:solidFill>
              </a:rPr>
              <a:t>séjour</a:t>
            </a:r>
            <a:r>
              <a:rPr lang="de-DE" sz="1800" b="1" baseline="0" dirty="0" smtClean="0">
                <a:solidFill>
                  <a:srgbClr val="4472C4"/>
                </a:solidFill>
              </a:rPr>
              <a:t> en </a:t>
            </a:r>
            <a:r>
              <a:rPr lang="de-DE" sz="1800" b="1" baseline="0" dirty="0" err="1" smtClean="0">
                <a:solidFill>
                  <a:srgbClr val="4472C4"/>
                </a:solidFill>
              </a:rPr>
              <a:t>établissement</a:t>
            </a:r>
            <a:r>
              <a:rPr lang="de-DE" sz="1800" b="1" dirty="0" smtClean="0">
                <a:solidFill>
                  <a:srgbClr val="4472C4"/>
                </a:solidFill>
              </a:rPr>
              <a:t> </a:t>
            </a:r>
            <a:r>
              <a:rPr lang="de-DE" sz="1800" b="1" baseline="0" dirty="0" smtClean="0">
                <a:solidFill>
                  <a:srgbClr val="4472C4"/>
                </a:solidFill>
              </a:rPr>
              <a:t> </a:t>
            </a:r>
            <a:endParaRPr lang="de-DE" sz="1800" b="1" dirty="0">
              <a:solidFill>
                <a:srgbClr val="4472C4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gesamt/total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32.200000000000003</c:v>
                </c:pt>
                <c:pt idx="1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39-47A8-AB28-5EEC39FC795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weiblich/femmes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Tabelle1!$A$2:$A$3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37.4</c:v>
                </c:pt>
                <c:pt idx="1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9-47A8-AB28-5EEC39FC795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männlich/hommes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Tabelle1!$A$2:$A$3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18.2</c:v>
                </c:pt>
                <c:pt idx="1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39-47A8-AB28-5EEC39FC7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7640792"/>
        <c:axId val="-2127637080"/>
      </c:barChart>
      <c:catAx>
        <c:axId val="-212764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27637080"/>
        <c:crosses val="autoZero"/>
        <c:auto val="1"/>
        <c:lblAlgn val="ctr"/>
        <c:lblOffset val="100"/>
        <c:noMultiLvlLbl val="0"/>
      </c:catAx>
      <c:valAx>
        <c:axId val="-2127637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27640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solidFill>
        <a:srgbClr val="0070C0"/>
      </a:solidFill>
      <a:round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DFD7B22-AFB4-45B1-8E67-75C6B0266724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D3F74BE-DD55-4A92-B573-990157B4A6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098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82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72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98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41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7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36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04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38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04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6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3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3FDD-4999-4E29-B063-63BCF561551E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6BB1-CF77-4DDE-8ECE-27FE2B23D20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83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risan@trisan.or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" y="5942330"/>
            <a:ext cx="638175" cy="469265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157287" y="58537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Fonds </a:t>
            </a:r>
            <a:r>
              <a:rPr lang="de-DE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européen</a:t>
            </a:r>
            <a:r>
              <a:rPr lang="de-DE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de-DE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développement</a:t>
            </a:r>
            <a:r>
              <a:rPr lang="de-DE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régional</a:t>
            </a:r>
            <a:r>
              <a:rPr lang="de-DE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(FEDER) </a:t>
            </a:r>
            <a:endParaRPr lang="de-DE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Europäischer </a:t>
            </a:r>
            <a:r>
              <a:rPr lang="de-DE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Fonds für regionale Entwicklung (EFRE)</a:t>
            </a:r>
            <a:endParaRPr lang="de-DE" dirty="0"/>
          </a:p>
        </p:txBody>
      </p:sp>
      <p:pic>
        <p:nvPicPr>
          <p:cNvPr id="8" name="Imag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692" y="5957251"/>
            <a:ext cx="733108" cy="542876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7035800" y="58537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Dépasser</a:t>
            </a:r>
            <a:r>
              <a:rPr lang="de-DE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</a:t>
            </a:r>
            <a:r>
              <a:rPr lang="de-DE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frontières</a:t>
            </a:r>
            <a:r>
              <a:rPr lang="de-DE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de-DE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</a:t>
            </a:r>
            <a:r>
              <a:rPr lang="de-DE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après</a:t>
            </a:r>
            <a:r>
              <a:rPr lang="de-DE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</a:t>
            </a:r>
            <a:endParaRPr lang="de-D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Oberrhein wächst zusammen, mit jedem Projekt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83700" y="1537972"/>
            <a:ext cx="797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000000"/>
                </a:solidFill>
              </a:rPr>
              <a:t>Pflege: Überblick der Strukturen in den jeweiligen Gebieten am Oberrhein</a:t>
            </a:r>
            <a:endParaRPr lang="de-DE" sz="2800" b="1" dirty="0" smtClean="0">
              <a:solidFill>
                <a:srgbClr val="0070C0"/>
              </a:solidFill>
            </a:endParaRPr>
          </a:p>
          <a:p>
            <a:pPr algn="ctr"/>
            <a:r>
              <a:rPr lang="fr-FR" sz="2800" b="1" dirty="0" smtClean="0">
                <a:solidFill>
                  <a:srgbClr val="0070C0"/>
                </a:solidFill>
              </a:rPr>
              <a:t>Perte d´autonomie : </a:t>
            </a:r>
            <a:r>
              <a:rPr lang="fr-FR" sz="2800" b="1" dirty="0">
                <a:solidFill>
                  <a:srgbClr val="0070C0"/>
                </a:solidFill>
              </a:rPr>
              <a:t>A</a:t>
            </a:r>
            <a:r>
              <a:rPr lang="fr-FR" sz="2800" b="1" dirty="0" smtClean="0">
                <a:solidFill>
                  <a:srgbClr val="0070C0"/>
                </a:solidFill>
              </a:rPr>
              <a:t>perçu des structures dans chacun des sous-espaces du Rhin supérieur</a:t>
            </a:r>
          </a:p>
          <a:p>
            <a:pPr algn="ctr"/>
            <a:endParaRPr lang="de-DE" sz="2800" b="1" dirty="0" smtClean="0">
              <a:solidFill>
                <a:srgbClr val="0070C0"/>
              </a:solidFill>
            </a:endParaRPr>
          </a:p>
          <a:p>
            <a:pPr algn="ctr"/>
            <a:r>
              <a:rPr lang="de-DE" sz="2400" dirty="0" smtClean="0"/>
              <a:t>Lydia Kassa, TRISAN </a:t>
            </a:r>
            <a:endParaRPr lang="de-DE" sz="2400" dirty="0"/>
          </a:p>
          <a:p>
            <a:pPr algn="ctr"/>
            <a:r>
              <a:rPr lang="de-DE" sz="2400" dirty="0" smtClean="0"/>
              <a:t>Regierungspräsidium Karlsruhe</a:t>
            </a:r>
            <a:endParaRPr lang="de-DE" sz="2400" dirty="0"/>
          </a:p>
          <a:p>
            <a:pPr algn="ctr"/>
            <a:r>
              <a:rPr lang="de-DE" sz="2400" dirty="0" smtClean="0"/>
              <a:t>18.10.2018  </a:t>
            </a:r>
            <a:endParaRPr lang="de-DE" sz="2400" b="1" dirty="0">
              <a:solidFill>
                <a:srgbClr val="0070C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220" y="234456"/>
            <a:ext cx="2460648" cy="134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3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20" y="234456"/>
            <a:ext cx="921878" cy="50316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40086" y="909637"/>
            <a:ext cx="2819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Frankreich</a:t>
            </a:r>
            <a:r>
              <a:rPr lang="fr-FR" sz="2000" b="1" dirty="0" smtClean="0"/>
              <a:t>/</a:t>
            </a:r>
            <a:r>
              <a:rPr lang="fr-FR" sz="2000" b="1" dirty="0" smtClean="0">
                <a:solidFill>
                  <a:srgbClr val="4472C4"/>
                </a:solidFill>
              </a:rPr>
              <a:t>France</a:t>
            </a:r>
            <a:endParaRPr lang="fr-FR" sz="2000" b="1" dirty="0">
              <a:solidFill>
                <a:srgbClr val="4472C4"/>
              </a:solidFill>
            </a:endParaRPr>
          </a:p>
        </p:txBody>
      </p:sp>
      <p:sp>
        <p:nvSpPr>
          <p:cNvPr id="13" name="ZoneTexte 7"/>
          <p:cNvSpPr txBox="1"/>
          <p:nvPr/>
        </p:nvSpPr>
        <p:spPr>
          <a:xfrm>
            <a:off x="1049091" y="4733425"/>
            <a:ext cx="749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Quelle/</a:t>
            </a:r>
            <a:r>
              <a:rPr lang="fr-FR" dirty="0" smtClean="0">
                <a:solidFill>
                  <a:srgbClr val="4472C4"/>
                </a:solidFill>
              </a:rPr>
              <a:t>Source</a:t>
            </a:r>
            <a:r>
              <a:rPr lang="fr-FR" dirty="0" smtClean="0"/>
              <a:t>: DRESS, 2011</a:t>
            </a: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148017"/>
              </p:ext>
            </p:extLst>
          </p:nvPr>
        </p:nvGraphicFramePr>
        <p:xfrm>
          <a:off x="1016001" y="1777999"/>
          <a:ext cx="10032999" cy="2645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4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4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5252">
                <a:tc>
                  <a:txBody>
                    <a:bodyPr/>
                    <a:lstStyle/>
                    <a:p>
                      <a:r>
                        <a:rPr lang="fr-FR" dirty="0" smtClean="0"/>
                        <a:t>Type de sortie/</a:t>
                      </a:r>
                      <a:r>
                        <a:rPr lang="fr-FR" dirty="0" err="1" smtClean="0"/>
                        <a:t>Austrittsgrund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Répartition/</a:t>
                      </a:r>
                      <a:r>
                        <a:rPr lang="fr-FR" dirty="0" err="1" smtClean="0"/>
                        <a:t>Anteil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Médiane/</a:t>
                      </a:r>
                      <a:r>
                        <a:rPr lang="fr-FR" dirty="0" err="1" smtClean="0"/>
                        <a:t>Medianwert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582">
                <a:tc>
                  <a:txBody>
                    <a:bodyPr/>
                    <a:lstStyle/>
                    <a:p>
                      <a:r>
                        <a:rPr lang="fr-FR" dirty="0" smtClean="0"/>
                        <a:t>Décès/</a:t>
                      </a:r>
                      <a:r>
                        <a:rPr lang="fr-FR" dirty="0" err="1" smtClean="0"/>
                        <a:t>Todesfall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82%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2,0 années /</a:t>
                      </a:r>
                      <a:r>
                        <a:rPr lang="fr-FR" dirty="0" err="1" smtClean="0"/>
                        <a:t>Jahre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3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20" y="234456"/>
            <a:ext cx="951031" cy="519077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52072" y="1436179"/>
            <a:ext cx="5318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Unentbehrlich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pflegende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Angehörige</a:t>
            </a: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6107" y="988492"/>
            <a:ext cx="114293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55333" y="2527508"/>
            <a:ext cx="52647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Besonders die Aspekte der Vereinbarkeit von Beruf und Familie sowie die Begleitung und Beratung der pflegende Angehörige werden gesetzlich verankert</a:t>
            </a:r>
          </a:p>
          <a:p>
            <a:endParaRPr lang="de-DE" sz="2400" dirty="0"/>
          </a:p>
          <a:p>
            <a:r>
              <a:rPr lang="de-DE" sz="2400" dirty="0" smtClean="0"/>
              <a:t>Auch eine entscheidende Rolle: Ehrenamtliche! </a:t>
            </a:r>
          </a:p>
          <a:p>
            <a:endParaRPr lang="de-DE" sz="2400" dirty="0" smtClean="0"/>
          </a:p>
          <a:p>
            <a:endParaRPr lang="de-DE" sz="2400" dirty="0"/>
          </a:p>
          <a:p>
            <a:endParaRPr lang="fr-FR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6765581" y="1458968"/>
            <a:ext cx="4577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Un rôle clé : les proches aidants</a:t>
            </a:r>
          </a:p>
        </p:txBody>
      </p:sp>
      <p:sp>
        <p:nvSpPr>
          <p:cNvPr id="8" name="Rectangle 1"/>
          <p:cNvSpPr/>
          <p:nvPr/>
        </p:nvSpPr>
        <p:spPr>
          <a:xfrm>
            <a:off x="6625880" y="2485176"/>
            <a:ext cx="52647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Des évolutions législatives qui visent à promouvoir la conciliation entre vie professionnelle et de famille ainsi que </a:t>
            </a:r>
          </a:p>
          <a:p>
            <a:r>
              <a:rPr lang="fr-FR" sz="2400" dirty="0" smtClean="0">
                <a:solidFill>
                  <a:srgbClr val="0070C0"/>
                </a:solidFill>
              </a:rPr>
              <a:t>l´accompagnement et le conseil </a:t>
            </a:r>
            <a:r>
              <a:rPr lang="fr-FR" sz="2400" dirty="0" smtClean="0">
                <a:solidFill>
                  <a:srgbClr val="0070C0"/>
                </a:solidFill>
              </a:rPr>
              <a:t>aux </a:t>
            </a:r>
            <a:r>
              <a:rPr lang="fr-FR" sz="2400" dirty="0" smtClean="0">
                <a:solidFill>
                  <a:srgbClr val="0070C0"/>
                </a:solidFill>
              </a:rPr>
              <a:t>proches aidants </a:t>
            </a:r>
          </a:p>
          <a:p>
            <a:endParaRPr lang="fr-FR" sz="2400" dirty="0">
              <a:solidFill>
                <a:srgbClr val="0070C0"/>
              </a:solidFill>
            </a:endParaRPr>
          </a:p>
          <a:p>
            <a:r>
              <a:rPr lang="fr-FR" sz="2400" dirty="0" smtClean="0">
                <a:solidFill>
                  <a:srgbClr val="0070C0"/>
                </a:solidFill>
              </a:rPr>
              <a:t>Egalement un rôle clé: les bénévoles! </a:t>
            </a:r>
          </a:p>
          <a:p>
            <a:endParaRPr lang="fr-FR" sz="2400" dirty="0" smtClean="0">
              <a:solidFill>
                <a:srgbClr val="0070C0"/>
              </a:solidFill>
            </a:endParaRPr>
          </a:p>
          <a:p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20" y="234457"/>
            <a:ext cx="1023846" cy="55882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96940" y="2131492"/>
            <a:ext cx="114293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570667" y="1089920"/>
            <a:ext cx="551263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400" b="1" dirty="0" smtClean="0"/>
          </a:p>
          <a:p>
            <a:r>
              <a:rPr lang="de-DE" sz="2400" b="1" dirty="0" smtClean="0"/>
              <a:t>Schweiz </a:t>
            </a:r>
            <a:endParaRPr lang="de-DE" sz="2400" dirty="0"/>
          </a:p>
          <a:p>
            <a:endParaRPr lang="de-DE" sz="2400" dirty="0" smtClean="0"/>
          </a:p>
          <a:p>
            <a:r>
              <a:rPr lang="de-DE" sz="2400" dirty="0" smtClean="0"/>
              <a:t>330 000 pflegende Angehörige </a:t>
            </a:r>
          </a:p>
          <a:p>
            <a:endParaRPr lang="de-DE" sz="2400" dirty="0" smtClean="0"/>
          </a:p>
          <a:p>
            <a:r>
              <a:rPr lang="de-DE" sz="2400" dirty="0" smtClean="0"/>
              <a:t>Entlastungs- und Unterstützungsmöglichkeiten: </a:t>
            </a:r>
          </a:p>
          <a:p>
            <a:pPr marL="285750" indent="-285750">
              <a:buFont typeface="Arial"/>
              <a:buChar char="•"/>
            </a:pPr>
            <a:r>
              <a:rPr lang="de-DE" sz="2400" dirty="0" err="1" smtClean="0"/>
              <a:t>Erwerbseinbussen</a:t>
            </a:r>
            <a:r>
              <a:rPr lang="de-DE" sz="2400" dirty="0" smtClean="0"/>
              <a:t> über Krankheits- und Behinderungskosten vergüten</a:t>
            </a:r>
          </a:p>
          <a:p>
            <a:pPr marL="285750" indent="-285750">
              <a:buFont typeface="Arial"/>
              <a:buChar char="•"/>
            </a:pPr>
            <a:r>
              <a:rPr lang="de-DE" sz="2400" dirty="0" smtClean="0"/>
              <a:t>durch Spitex anstellen und Lohn erhalten</a:t>
            </a:r>
          </a:p>
          <a:p>
            <a:pPr marL="285750" indent="-285750">
              <a:buFont typeface="Arial"/>
              <a:buChar char="•"/>
            </a:pPr>
            <a:r>
              <a:rPr lang="de-DE" sz="2400" b="1" dirty="0" smtClean="0"/>
              <a:t>keine gesetzliche Grundlage um </a:t>
            </a:r>
            <a:r>
              <a:rPr lang="de-DE" sz="2400" b="1" dirty="0" err="1" smtClean="0"/>
              <a:t>Arbeitnehmende</a:t>
            </a:r>
            <a:r>
              <a:rPr lang="de-DE" sz="2400" b="1" dirty="0" smtClean="0"/>
              <a:t> freizustellen! </a:t>
            </a:r>
          </a:p>
          <a:p>
            <a:pPr marL="285750" indent="-285750">
              <a:buFont typeface="Arial"/>
              <a:buChar char="•"/>
            </a:pPr>
            <a:endParaRPr lang="de-DE" sz="2400" b="1" dirty="0"/>
          </a:p>
          <a:p>
            <a:endParaRPr lang="de-DE" sz="2400" b="1" dirty="0" smtClean="0"/>
          </a:p>
          <a:p>
            <a:endParaRPr lang="de-DE" sz="2400" dirty="0"/>
          </a:p>
          <a:p>
            <a:endParaRPr lang="fr-FR" sz="2400" dirty="0"/>
          </a:p>
        </p:txBody>
      </p:sp>
      <p:sp>
        <p:nvSpPr>
          <p:cNvPr id="7" name="Rectangle 1"/>
          <p:cNvSpPr/>
          <p:nvPr/>
        </p:nvSpPr>
        <p:spPr>
          <a:xfrm>
            <a:off x="6181116" y="1065098"/>
            <a:ext cx="5894109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400" b="1" dirty="0" smtClean="0">
              <a:solidFill>
                <a:srgbClr val="0070C0"/>
              </a:solidFill>
            </a:endParaRPr>
          </a:p>
          <a:p>
            <a:r>
              <a:rPr lang="fr-FR" sz="2400" b="1" dirty="0" smtClean="0">
                <a:solidFill>
                  <a:srgbClr val="0070C0"/>
                </a:solidFill>
              </a:rPr>
              <a:t>Suisse</a:t>
            </a:r>
            <a:endParaRPr lang="fr-FR" sz="2400" b="1" dirty="0">
              <a:solidFill>
                <a:srgbClr val="0070C0"/>
              </a:solidFill>
            </a:endParaRPr>
          </a:p>
          <a:p>
            <a:endParaRPr lang="fr-FR" sz="2400" b="1" dirty="0" smtClean="0">
              <a:solidFill>
                <a:srgbClr val="0070C0"/>
              </a:solidFill>
            </a:endParaRPr>
          </a:p>
          <a:p>
            <a:r>
              <a:rPr lang="fr-FR" sz="2400" b="1" dirty="0" smtClean="0">
                <a:solidFill>
                  <a:srgbClr val="0070C0"/>
                </a:solidFill>
              </a:rPr>
              <a:t>330 000 proches aidants</a:t>
            </a:r>
          </a:p>
          <a:p>
            <a:endParaRPr lang="fr-FR" sz="2400" b="1" dirty="0" smtClean="0">
              <a:solidFill>
                <a:srgbClr val="0070C0"/>
              </a:solidFill>
            </a:endParaRPr>
          </a:p>
          <a:p>
            <a:r>
              <a:rPr lang="fr-FR" sz="2400" dirty="0" smtClean="0">
                <a:solidFill>
                  <a:srgbClr val="0070C0"/>
                </a:solidFill>
              </a:rPr>
              <a:t>Possibilités de soutien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70C0"/>
                </a:solidFill>
              </a:rPr>
              <a:t>Prestations complémentaires pour compenser les pertes de revenus en cas de maladie ou invalidité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70C0"/>
                </a:solidFill>
              </a:rPr>
              <a:t>Possibilité de se faire embaucher par une structure d´aide et de soins à domicile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rgbClr val="0070C0"/>
                </a:solidFill>
              </a:rPr>
              <a:t>Pas de base juridique pour un cessation </a:t>
            </a:r>
          </a:p>
          <a:p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</a:rPr>
              <a:t>   d´activité professionnelle!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20" y="234456"/>
            <a:ext cx="951031" cy="51907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96940" y="2131492"/>
            <a:ext cx="114293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507168" y="1025692"/>
            <a:ext cx="5264757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/>
              <a:t>Deutschland</a:t>
            </a:r>
          </a:p>
          <a:p>
            <a:endParaRPr lang="de-DE" sz="2400" b="1" dirty="0"/>
          </a:p>
          <a:p>
            <a:r>
              <a:rPr lang="de-DE" sz="2400" dirty="0" smtClean="0"/>
              <a:t>50% der Pflegebedürftigen werden von pflegenden Angehörigen betreut </a:t>
            </a:r>
          </a:p>
          <a:p>
            <a:r>
              <a:rPr lang="de-DE" sz="2400" dirty="0" smtClean="0"/>
              <a:t>Entlastungs- und Unterstützungsmöglichkeiten: </a:t>
            </a:r>
          </a:p>
          <a:p>
            <a:pPr marL="285750" indent="-285750">
              <a:buFont typeface="Arial"/>
              <a:buChar char="•"/>
            </a:pPr>
            <a:r>
              <a:rPr lang="de-DE" sz="2400" dirty="0" smtClean="0"/>
              <a:t>Verhinderungspflege (bis zu 6 Wochen in Jahr), Entlastungsbetrag</a:t>
            </a:r>
          </a:p>
          <a:p>
            <a:pPr marL="285750" indent="-285750">
              <a:buFont typeface="Arial"/>
              <a:buChar char="•"/>
            </a:pPr>
            <a:r>
              <a:rPr lang="de-DE" sz="2400" dirty="0" smtClean="0"/>
              <a:t>Neuregelungen im Familienpflegezeit- und Pflegezeitgesetz: Möglichkeit, Reduzierung oder Unterbrechung Arbeit</a:t>
            </a:r>
          </a:p>
          <a:p>
            <a:pPr marL="285750" indent="-285750">
              <a:buFont typeface="Arial"/>
              <a:buChar char="•"/>
            </a:pPr>
            <a:r>
              <a:rPr lang="de-DE" sz="2400" dirty="0" smtClean="0"/>
              <a:t>Pflegeberatung (Bsp. Pflegestützpunkte) </a:t>
            </a:r>
          </a:p>
          <a:p>
            <a:endParaRPr lang="de-DE" sz="2400" dirty="0" smtClean="0"/>
          </a:p>
          <a:p>
            <a:endParaRPr lang="de-DE" sz="2400" dirty="0"/>
          </a:p>
          <a:p>
            <a:endParaRPr lang="fr-FR" sz="2400" dirty="0"/>
          </a:p>
        </p:txBody>
      </p:sp>
      <p:sp>
        <p:nvSpPr>
          <p:cNvPr id="8" name="Rectangle 1"/>
          <p:cNvSpPr/>
          <p:nvPr/>
        </p:nvSpPr>
        <p:spPr>
          <a:xfrm>
            <a:off x="6546327" y="723947"/>
            <a:ext cx="5264757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r>
              <a:rPr lang="fr-FR" sz="2400" b="1" dirty="0" smtClean="0">
                <a:solidFill>
                  <a:srgbClr val="0070C0"/>
                </a:solidFill>
              </a:rPr>
              <a:t>Allemagne </a:t>
            </a:r>
            <a:endParaRPr lang="fr-FR" sz="2400" dirty="0">
              <a:solidFill>
                <a:srgbClr val="0070C0"/>
              </a:solidFill>
            </a:endParaRPr>
          </a:p>
          <a:p>
            <a:endParaRPr lang="fr-FR" sz="2400" dirty="0" smtClean="0">
              <a:solidFill>
                <a:srgbClr val="0070C0"/>
              </a:solidFill>
            </a:endParaRPr>
          </a:p>
          <a:p>
            <a:r>
              <a:rPr lang="fr-FR" sz="2400" dirty="0" smtClean="0">
                <a:solidFill>
                  <a:srgbClr val="0070C0"/>
                </a:solidFill>
              </a:rPr>
              <a:t>50% des personnes dépendantes sont </a:t>
            </a:r>
            <a:r>
              <a:rPr lang="fr-FR" sz="2400" dirty="0" smtClean="0">
                <a:solidFill>
                  <a:srgbClr val="0070C0"/>
                </a:solidFill>
              </a:rPr>
              <a:t>aidées </a:t>
            </a:r>
            <a:r>
              <a:rPr lang="fr-FR" sz="2400" dirty="0" smtClean="0">
                <a:solidFill>
                  <a:srgbClr val="0070C0"/>
                </a:solidFill>
              </a:rPr>
              <a:t>par un proche aidant</a:t>
            </a:r>
          </a:p>
          <a:p>
            <a:r>
              <a:rPr lang="fr-FR" sz="2400" dirty="0" smtClean="0">
                <a:solidFill>
                  <a:srgbClr val="0070C0"/>
                </a:solidFill>
              </a:rPr>
              <a:t>Possibilités de soutien: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70C0"/>
                </a:solidFill>
              </a:rPr>
              <a:t>Prise en charge de relève (jusqu´à 6 semaines par an), allocation de soutien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70C0"/>
                </a:solidFill>
              </a:rPr>
              <a:t>Nouvelles dispositions de la loi sur la réduction du temps de travail pour les proches aidants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70C0"/>
                </a:solidFill>
              </a:rPr>
              <a:t>Conseils (ex. </a:t>
            </a:r>
            <a:r>
              <a:rPr lang="fr-FR" sz="2400" dirty="0" err="1" smtClean="0">
                <a:solidFill>
                  <a:srgbClr val="0070C0"/>
                </a:solidFill>
              </a:rPr>
              <a:t>Pflegestützpunkte</a:t>
            </a:r>
            <a:r>
              <a:rPr lang="fr-FR" sz="2400" dirty="0" smtClean="0">
                <a:solidFill>
                  <a:srgbClr val="0070C0"/>
                </a:solidFill>
              </a:rPr>
              <a:t>) </a:t>
            </a:r>
          </a:p>
          <a:p>
            <a:endParaRPr lang="fr-FR" sz="2400" dirty="0" smtClean="0">
              <a:solidFill>
                <a:srgbClr val="0070C0"/>
              </a:solidFill>
            </a:endParaRPr>
          </a:p>
          <a:p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20" y="234456"/>
            <a:ext cx="2245254" cy="122546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96940" y="2131492"/>
            <a:ext cx="114293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75759" y="1715233"/>
            <a:ext cx="52647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400" dirty="0" smtClean="0"/>
          </a:p>
          <a:p>
            <a:r>
              <a:rPr lang="de-DE" sz="2400" b="1" dirty="0" smtClean="0"/>
              <a:t>Frankreich</a:t>
            </a:r>
          </a:p>
          <a:p>
            <a:endParaRPr lang="de-DE" sz="2400" b="1" dirty="0"/>
          </a:p>
          <a:p>
            <a:r>
              <a:rPr lang="de-DE" sz="2400" b="1" dirty="0" smtClean="0"/>
              <a:t> </a:t>
            </a:r>
            <a:r>
              <a:rPr lang="de-DE" sz="2400" dirty="0" smtClean="0"/>
              <a:t>4,3 Millionen pflegende Angehörige </a:t>
            </a:r>
          </a:p>
          <a:p>
            <a:pPr marL="285750" indent="-285750">
              <a:buFont typeface="Arial"/>
              <a:buChar char="•"/>
            </a:pPr>
            <a:r>
              <a:rPr lang="de-DE" sz="2400" dirty="0" err="1" smtClean="0"/>
              <a:t>Loi</a:t>
            </a:r>
            <a:r>
              <a:rPr lang="de-DE" sz="2400" dirty="0" smtClean="0"/>
              <a:t> </a:t>
            </a:r>
            <a:r>
              <a:rPr lang="de-DE" sz="2400" dirty="0" err="1" smtClean="0"/>
              <a:t>sur</a:t>
            </a:r>
            <a:r>
              <a:rPr lang="de-DE" sz="2400" dirty="0" smtClean="0"/>
              <a:t> </a:t>
            </a:r>
            <a:r>
              <a:rPr lang="de-DE" sz="2400" dirty="0" err="1" smtClean="0"/>
              <a:t>l´adaptation</a:t>
            </a:r>
            <a:r>
              <a:rPr lang="de-DE" sz="2400" dirty="0" smtClean="0"/>
              <a:t> du </a:t>
            </a:r>
            <a:r>
              <a:rPr lang="de-DE" sz="2400" dirty="0" err="1" smtClean="0"/>
              <a:t>vieillissement</a:t>
            </a:r>
            <a:r>
              <a:rPr lang="de-DE" sz="2400" dirty="0" smtClean="0"/>
              <a:t>: « </a:t>
            </a:r>
            <a:r>
              <a:rPr lang="de-DE" sz="2400" dirty="0" err="1" smtClean="0"/>
              <a:t>droit</a:t>
            </a:r>
            <a:r>
              <a:rPr lang="de-DE" sz="2400" dirty="0" smtClean="0"/>
              <a:t> au </a:t>
            </a:r>
            <a:r>
              <a:rPr lang="de-DE" sz="2400" dirty="0" err="1" smtClean="0"/>
              <a:t>répit</a:t>
            </a:r>
            <a:r>
              <a:rPr lang="de-DE" sz="2400" dirty="0" smtClean="0"/>
              <a:t> », Begleitung, Fortbildungsprogramme, Pflegefreistellung </a:t>
            </a:r>
          </a:p>
          <a:p>
            <a:endParaRPr lang="de-DE" sz="2400" dirty="0"/>
          </a:p>
          <a:p>
            <a:endParaRPr lang="fr-FR" sz="2400" dirty="0"/>
          </a:p>
        </p:txBody>
      </p:sp>
      <p:sp>
        <p:nvSpPr>
          <p:cNvPr id="8" name="Rectangle 1"/>
          <p:cNvSpPr/>
          <p:nvPr/>
        </p:nvSpPr>
        <p:spPr>
          <a:xfrm>
            <a:off x="6523704" y="1748069"/>
            <a:ext cx="52647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r>
              <a:rPr lang="fr-FR" sz="2400" b="1" dirty="0" smtClean="0">
                <a:solidFill>
                  <a:srgbClr val="0070C0"/>
                </a:solidFill>
              </a:rPr>
              <a:t>France </a:t>
            </a:r>
            <a:endParaRPr lang="fr-FR" sz="2400" dirty="0">
              <a:solidFill>
                <a:srgbClr val="0070C0"/>
              </a:solidFill>
            </a:endParaRPr>
          </a:p>
          <a:p>
            <a:endParaRPr lang="fr-FR" sz="2400" dirty="0" smtClean="0">
              <a:solidFill>
                <a:srgbClr val="0070C0"/>
              </a:solidFill>
            </a:endParaRPr>
          </a:p>
          <a:p>
            <a:r>
              <a:rPr lang="fr-FR" sz="2400" dirty="0" smtClean="0">
                <a:solidFill>
                  <a:srgbClr val="0070C0"/>
                </a:solidFill>
              </a:rPr>
              <a:t>4,3 millions de proches aidants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70C0"/>
                </a:solidFill>
              </a:rPr>
              <a:t>Loi sur l´adaptation du vieillissement: droit au répit, accompagnement, programmes de formation, réduction de temps de travail </a:t>
            </a:r>
          </a:p>
          <a:p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5926" cy="559955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1005841" y="466753"/>
            <a:ext cx="5342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Zusätzlich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Entlastung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intermediaire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Lösungen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85345" y="1565599"/>
            <a:ext cx="114293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dirty="0" err="1" smtClean="0"/>
              <a:t>Kurzzeitaufenthalte</a:t>
            </a:r>
            <a:endParaRPr lang="fr-FR" sz="2000" dirty="0" smtClean="0"/>
          </a:p>
          <a:p>
            <a:endParaRPr lang="fr-FR" sz="2000" dirty="0"/>
          </a:p>
          <a:p>
            <a:pPr marL="285750" indent="-285750">
              <a:buFont typeface="Arial"/>
              <a:buChar char="•"/>
            </a:pPr>
            <a:r>
              <a:rPr lang="fr-FR" sz="2000" dirty="0" err="1" smtClean="0"/>
              <a:t>Tages</a:t>
            </a:r>
            <a:r>
              <a:rPr lang="fr-FR" sz="2000" dirty="0" smtClean="0"/>
              <a:t>- </a:t>
            </a:r>
            <a:r>
              <a:rPr lang="fr-FR" sz="2000" dirty="0" err="1" smtClean="0"/>
              <a:t>und</a:t>
            </a:r>
            <a:r>
              <a:rPr lang="fr-FR" sz="2000" dirty="0" smtClean="0"/>
              <a:t> </a:t>
            </a:r>
            <a:r>
              <a:rPr lang="fr-FR" sz="2000" dirty="0" err="1" smtClean="0"/>
              <a:t>Nachtstrukturen</a:t>
            </a:r>
            <a:endParaRPr lang="fr-FR" sz="2000" dirty="0" smtClean="0"/>
          </a:p>
          <a:p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8" name="Textfeld 13"/>
          <p:cNvSpPr txBox="1"/>
          <p:nvPr/>
        </p:nvSpPr>
        <p:spPr>
          <a:xfrm>
            <a:off x="-324196" y="2740570"/>
            <a:ext cx="6185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Außerdem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fördern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neue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Wohnkonzepte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Pflege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Hause</a:t>
            </a: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85345" y="4058593"/>
            <a:ext cx="524168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dirty="0" smtClean="0"/>
              <a:t>Ambulant </a:t>
            </a:r>
            <a:r>
              <a:rPr lang="fr-FR" sz="2000" dirty="0" err="1" smtClean="0"/>
              <a:t>betreute</a:t>
            </a:r>
            <a:r>
              <a:rPr lang="fr-FR" sz="2000" dirty="0" smtClean="0"/>
              <a:t> </a:t>
            </a:r>
            <a:r>
              <a:rPr lang="fr-FR" sz="2000" dirty="0" err="1" smtClean="0"/>
              <a:t>Wohngemeinschaften</a:t>
            </a:r>
            <a:endParaRPr lang="fr-FR" sz="2000" dirty="0" smtClean="0"/>
          </a:p>
          <a:p>
            <a:pPr marL="285750" indent="-285750">
              <a:buFont typeface="Arial"/>
              <a:buChar char="•"/>
            </a:pPr>
            <a:r>
              <a:rPr lang="fr-FR" sz="2000" dirty="0" err="1" smtClean="0"/>
              <a:t>Selbstverantwortete</a:t>
            </a:r>
            <a:r>
              <a:rPr lang="fr-FR" sz="2000" dirty="0" smtClean="0"/>
              <a:t> </a:t>
            </a:r>
            <a:r>
              <a:rPr lang="fr-FR" sz="2000" dirty="0" err="1" smtClean="0"/>
              <a:t>Wohngemeinschaften</a:t>
            </a:r>
            <a:endParaRPr lang="fr-FR" sz="2000" dirty="0" smtClean="0"/>
          </a:p>
          <a:p>
            <a:pPr marL="285750" indent="-285750">
              <a:buFont typeface="Arial"/>
              <a:buChar char="•"/>
            </a:pPr>
            <a:r>
              <a:rPr lang="fr-FR" sz="2000" dirty="0" err="1" smtClean="0"/>
              <a:t>Alterswohnungen</a:t>
            </a:r>
            <a:endParaRPr lang="fr-FR" sz="2000" dirty="0" smtClean="0"/>
          </a:p>
          <a:p>
            <a:pPr marL="285750" indent="-285750">
              <a:buFont typeface="Arial"/>
              <a:buChar char="•"/>
            </a:pPr>
            <a:r>
              <a:rPr lang="fr-FR" sz="2000" i="1" dirty="0" smtClean="0"/>
              <a:t>Résidence-autonomie</a:t>
            </a:r>
          </a:p>
          <a:p>
            <a:pPr marL="285750" indent="-285750">
              <a:buFont typeface="Arial"/>
              <a:buChar char="•"/>
            </a:pPr>
            <a:r>
              <a:rPr lang="fr-FR" sz="2000" i="1" dirty="0" smtClean="0"/>
              <a:t>Résidence-service 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err="1" smtClean="0"/>
              <a:t>Intergenetationelle</a:t>
            </a:r>
            <a:r>
              <a:rPr lang="fr-FR" sz="2000" dirty="0" smtClean="0"/>
              <a:t> </a:t>
            </a:r>
            <a:r>
              <a:rPr lang="fr-FR" sz="2000" dirty="0" err="1" smtClean="0"/>
              <a:t>Lösungen</a:t>
            </a:r>
            <a:endParaRPr lang="fr-FR" sz="2000" dirty="0"/>
          </a:p>
          <a:p>
            <a:pPr marL="285750" indent="-285750">
              <a:buFont typeface="Arial"/>
              <a:buChar char="•"/>
            </a:pPr>
            <a:r>
              <a:rPr lang="fr-FR" sz="2000" dirty="0" err="1" smtClean="0"/>
              <a:t>Hausgemeinschaften</a:t>
            </a:r>
            <a:endParaRPr lang="fr-FR" sz="2000" dirty="0" smtClean="0"/>
          </a:p>
          <a:p>
            <a:pPr marL="285750" indent="-285750">
              <a:buFont typeface="Arial"/>
              <a:buChar char="•"/>
            </a:pPr>
            <a:r>
              <a:rPr lang="fr-FR" sz="2000" dirty="0" err="1" smtClean="0"/>
              <a:t>Technische</a:t>
            </a:r>
            <a:r>
              <a:rPr lang="fr-FR" sz="2000" dirty="0" smtClean="0"/>
              <a:t> </a:t>
            </a:r>
            <a:r>
              <a:rPr lang="fr-FR" sz="2000" dirty="0" err="1" smtClean="0"/>
              <a:t>Anpassungen</a:t>
            </a:r>
            <a:r>
              <a:rPr lang="fr-FR" sz="2000" dirty="0" smtClean="0"/>
              <a:t> </a:t>
            </a:r>
          </a:p>
          <a:p>
            <a:pPr marL="285750" indent="-285750">
              <a:buFont typeface="Arial"/>
              <a:buChar char="•"/>
            </a:pPr>
            <a:endParaRPr lang="fr-FR" sz="2000" dirty="0"/>
          </a:p>
          <a:p>
            <a:pPr marL="285750" indent="-285750">
              <a:buFont typeface="Arial"/>
              <a:buChar char="•"/>
            </a:pPr>
            <a:endParaRPr lang="fr-FR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6273987" y="445068"/>
            <a:ext cx="5796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En complément: les solutions intermédiaires </a:t>
            </a:r>
          </a:p>
        </p:txBody>
      </p:sp>
      <p:sp>
        <p:nvSpPr>
          <p:cNvPr id="12" name="ZoneTexte 3"/>
          <p:cNvSpPr txBox="1"/>
          <p:nvPr/>
        </p:nvSpPr>
        <p:spPr>
          <a:xfrm>
            <a:off x="6720912" y="1409990"/>
            <a:ext cx="53491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70C0"/>
                </a:solidFill>
              </a:rPr>
              <a:t>Hébergement de courte durée</a:t>
            </a:r>
          </a:p>
          <a:p>
            <a:endParaRPr lang="fr-FR" sz="20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70C0"/>
                </a:solidFill>
              </a:rPr>
              <a:t>Accueil de jour/de nuit </a:t>
            </a:r>
            <a:endParaRPr lang="fr-FR" sz="2000" dirty="0">
              <a:solidFill>
                <a:srgbClr val="0070C0"/>
              </a:solidFill>
            </a:endParaRP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 </a:t>
            </a:r>
            <a:endParaRPr lang="fr-FR" dirty="0">
              <a:solidFill>
                <a:srgbClr val="0070C0"/>
              </a:solidFill>
            </a:endParaRPr>
          </a:p>
          <a:p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13" name="Textfeld 13"/>
          <p:cNvSpPr txBox="1"/>
          <p:nvPr/>
        </p:nvSpPr>
        <p:spPr>
          <a:xfrm>
            <a:off x="5976852" y="2644818"/>
            <a:ext cx="5697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Par ailleurs, de nouvelles formes </a:t>
            </a:r>
          </a:p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d´habitat favorisent le maintien à domicile</a:t>
            </a:r>
          </a:p>
        </p:txBody>
      </p:sp>
      <p:sp>
        <p:nvSpPr>
          <p:cNvPr id="15" name="ZoneTexte 8"/>
          <p:cNvSpPr txBox="1"/>
          <p:nvPr/>
        </p:nvSpPr>
        <p:spPr>
          <a:xfrm>
            <a:off x="6672974" y="3940899"/>
            <a:ext cx="52416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i="1" dirty="0" smtClean="0">
                <a:solidFill>
                  <a:srgbClr val="0070C0"/>
                </a:solidFill>
              </a:rPr>
              <a:t>Ambulant </a:t>
            </a:r>
            <a:r>
              <a:rPr lang="fr-FR" sz="2000" i="1" dirty="0" err="1" smtClean="0">
                <a:solidFill>
                  <a:srgbClr val="0070C0"/>
                </a:solidFill>
              </a:rPr>
              <a:t>betreute</a:t>
            </a:r>
            <a:r>
              <a:rPr lang="fr-FR" sz="2000" i="1" dirty="0" smtClean="0">
                <a:solidFill>
                  <a:srgbClr val="0070C0"/>
                </a:solidFill>
              </a:rPr>
              <a:t> </a:t>
            </a:r>
            <a:r>
              <a:rPr lang="fr-FR" sz="2000" i="1" dirty="0" err="1" smtClean="0">
                <a:solidFill>
                  <a:srgbClr val="0070C0"/>
                </a:solidFill>
              </a:rPr>
              <a:t>Wohngemeinschaften</a:t>
            </a:r>
            <a:endParaRPr lang="fr-FR" sz="2000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000" i="1" dirty="0" err="1" smtClean="0">
                <a:solidFill>
                  <a:srgbClr val="0070C0"/>
                </a:solidFill>
              </a:rPr>
              <a:t>Selbstverantwortete</a:t>
            </a:r>
            <a:r>
              <a:rPr lang="fr-FR" sz="2000" i="1" dirty="0" smtClean="0">
                <a:solidFill>
                  <a:srgbClr val="0070C0"/>
                </a:solidFill>
              </a:rPr>
              <a:t> </a:t>
            </a:r>
            <a:r>
              <a:rPr lang="fr-FR" sz="2000" i="1" dirty="0" err="1" smtClean="0">
                <a:solidFill>
                  <a:srgbClr val="0070C0"/>
                </a:solidFill>
              </a:rPr>
              <a:t>Wohngemeinschaften</a:t>
            </a:r>
            <a:endParaRPr lang="fr-FR" sz="2000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000" i="1" dirty="0" err="1" smtClean="0">
                <a:solidFill>
                  <a:srgbClr val="0070C0"/>
                </a:solidFill>
              </a:rPr>
              <a:t>Alterswohnungen</a:t>
            </a:r>
            <a:endParaRPr lang="fr-FR" sz="2000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000" dirty="0" smtClean="0">
                <a:solidFill>
                  <a:srgbClr val="0070C0"/>
                </a:solidFill>
              </a:rPr>
              <a:t>Résidence-autonomie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>
                <a:solidFill>
                  <a:srgbClr val="0070C0"/>
                </a:solidFill>
              </a:rPr>
              <a:t>Résidence-service 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>
                <a:solidFill>
                  <a:srgbClr val="0070C0"/>
                </a:solidFill>
              </a:rPr>
              <a:t>Solutions intergénérationnelles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>
                <a:solidFill>
                  <a:srgbClr val="0070C0"/>
                </a:solidFill>
              </a:rPr>
              <a:t>Groupement de logements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>
                <a:solidFill>
                  <a:srgbClr val="0070C0"/>
                </a:solidFill>
              </a:rPr>
              <a:t>Habitat </a:t>
            </a:r>
            <a:r>
              <a:rPr lang="fr-FR" sz="2000" dirty="0" err="1" smtClean="0">
                <a:solidFill>
                  <a:srgbClr val="0070C0"/>
                </a:solidFill>
              </a:rPr>
              <a:t>innovatif</a:t>
            </a:r>
            <a:r>
              <a:rPr lang="fr-FR" sz="2000" dirty="0" smtClean="0">
                <a:solidFill>
                  <a:srgbClr val="0070C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7472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005" cy="548536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311662" y="250736"/>
            <a:ext cx="528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Question centrale : qui finance?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06677" y="707609"/>
            <a:ext cx="591485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b="1" dirty="0" err="1" smtClean="0"/>
              <a:t>Deutschland</a:t>
            </a:r>
            <a:r>
              <a:rPr lang="fr-FR" b="1" dirty="0" smtClean="0"/>
              <a:t>:</a:t>
            </a:r>
          </a:p>
          <a:p>
            <a:r>
              <a:rPr lang="fr-FR" dirty="0" err="1" smtClean="0"/>
              <a:t>Obligatorische</a:t>
            </a:r>
            <a:r>
              <a:rPr lang="fr-FR" dirty="0" smtClean="0"/>
              <a:t> </a:t>
            </a:r>
            <a:r>
              <a:rPr lang="fr-FR" dirty="0" err="1" smtClean="0"/>
              <a:t>Pflegeversicherung</a:t>
            </a:r>
            <a:r>
              <a:rPr lang="fr-FR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fr-FR" dirty="0" err="1" smtClean="0"/>
              <a:t>Pflegekassen</a:t>
            </a:r>
            <a:r>
              <a:rPr lang="fr-FR" dirty="0" smtClean="0"/>
              <a:t>: </a:t>
            </a:r>
            <a:r>
              <a:rPr lang="fr-FR" dirty="0" err="1" smtClean="0"/>
              <a:t>Pflegegeld</a:t>
            </a:r>
            <a:r>
              <a:rPr lang="fr-FR" dirty="0" smtClean="0"/>
              <a:t>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Pflegesachleistung</a:t>
            </a:r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dirty="0" err="1" smtClean="0"/>
              <a:t>Eigenanteil</a:t>
            </a:r>
            <a:endParaRPr lang="fr-FR" dirty="0" smtClean="0"/>
          </a:p>
          <a:p>
            <a:endParaRPr lang="fr-FR" dirty="0"/>
          </a:p>
          <a:p>
            <a:r>
              <a:rPr lang="fr-FR" b="1" dirty="0" err="1" smtClean="0"/>
              <a:t>Frankreich</a:t>
            </a:r>
            <a:r>
              <a:rPr lang="fr-FR" b="1" dirty="0" smtClean="0"/>
              <a:t>:</a:t>
            </a:r>
          </a:p>
          <a:p>
            <a:r>
              <a:rPr lang="fr-FR" dirty="0" err="1" smtClean="0"/>
              <a:t>Keine</a:t>
            </a:r>
            <a:r>
              <a:rPr lang="fr-FR" dirty="0" smtClean="0"/>
              <a:t> </a:t>
            </a:r>
            <a:r>
              <a:rPr lang="fr-FR" dirty="0" err="1" smtClean="0"/>
              <a:t>obligatorische</a:t>
            </a:r>
            <a:r>
              <a:rPr lang="fr-FR" dirty="0" smtClean="0"/>
              <a:t> </a:t>
            </a:r>
            <a:r>
              <a:rPr lang="fr-FR" dirty="0" err="1" smtClean="0"/>
              <a:t>Pflegeversicherung</a:t>
            </a:r>
            <a:r>
              <a:rPr lang="fr-FR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Agence Régionale de Santé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Conseil Départemental: Allocation personnalisée d´autonomie, Conférence des Financeurs de la Prévention 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Sécurité Sociale </a:t>
            </a:r>
          </a:p>
          <a:p>
            <a:pPr marL="285750" indent="-285750">
              <a:buFont typeface="Arial"/>
              <a:buChar char="•"/>
            </a:pPr>
            <a:r>
              <a:rPr lang="fr-FR" dirty="0" err="1" smtClean="0"/>
              <a:t>Eigenanteil</a:t>
            </a:r>
            <a:endParaRPr lang="fr-FR" dirty="0"/>
          </a:p>
          <a:p>
            <a:endParaRPr lang="fr-FR" dirty="0" smtClean="0"/>
          </a:p>
          <a:p>
            <a:r>
              <a:rPr lang="fr-FR" b="1" dirty="0" smtClean="0"/>
              <a:t>Schweiz: </a:t>
            </a:r>
          </a:p>
          <a:p>
            <a:r>
              <a:rPr lang="fr-FR" dirty="0" err="1" smtClean="0"/>
              <a:t>Keine</a:t>
            </a:r>
            <a:r>
              <a:rPr lang="fr-FR" dirty="0" smtClean="0"/>
              <a:t> </a:t>
            </a:r>
            <a:r>
              <a:rPr lang="fr-FR" dirty="0" err="1" smtClean="0"/>
              <a:t>obligatorische</a:t>
            </a:r>
            <a:r>
              <a:rPr lang="fr-FR" dirty="0" smtClean="0"/>
              <a:t> </a:t>
            </a:r>
            <a:r>
              <a:rPr lang="fr-FR" dirty="0" err="1" smtClean="0"/>
              <a:t>Pflegeversicherung</a:t>
            </a:r>
            <a:endParaRPr lang="fr-FR" dirty="0" smtClean="0"/>
          </a:p>
          <a:p>
            <a:pPr marL="285750" indent="-285750">
              <a:buFont typeface="Arial"/>
              <a:buChar char="•"/>
            </a:pPr>
            <a:r>
              <a:rPr lang="fr-FR" dirty="0" err="1" smtClean="0">
                <a:sym typeface="Wingdings"/>
              </a:rPr>
              <a:t>Obligatorische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Krankenversicherung</a:t>
            </a:r>
            <a:r>
              <a:rPr lang="fr-FR" dirty="0" smtClean="0">
                <a:sym typeface="Wingdings"/>
              </a:rPr>
              <a:t> (</a:t>
            </a:r>
            <a:r>
              <a:rPr lang="fr-FR" dirty="0" err="1" smtClean="0">
                <a:sym typeface="Wingdings"/>
              </a:rPr>
              <a:t>ärztliche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Pflege</a:t>
            </a:r>
            <a:r>
              <a:rPr lang="fr-FR" dirty="0" smtClean="0">
                <a:sym typeface="Wingdings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fr-FR" dirty="0" err="1" smtClean="0">
                <a:sym typeface="Wingdings"/>
              </a:rPr>
              <a:t>Eigenanteil</a:t>
            </a:r>
            <a:endParaRPr lang="fr-FR" dirty="0" smtClean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fr-FR" dirty="0" err="1" smtClean="0">
                <a:sym typeface="Wingdings"/>
              </a:rPr>
              <a:t>Restfinanzierung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durch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Kantone</a:t>
            </a:r>
            <a:endParaRPr lang="fr-FR" dirty="0" smtClean="0">
              <a:sym typeface="Wingdings"/>
            </a:endParaRPr>
          </a:p>
          <a:p>
            <a:endParaRPr lang="fr-FR" b="1" dirty="0" smtClean="0">
              <a:sym typeface="Wingdings"/>
            </a:endParaRPr>
          </a:p>
          <a:p>
            <a:r>
              <a:rPr lang="fr-FR" b="1" dirty="0" smtClean="0">
                <a:sym typeface="Wingdings"/>
              </a:rPr>
              <a:t>In </a:t>
            </a:r>
            <a:r>
              <a:rPr lang="fr-FR" b="1" dirty="0" err="1" smtClean="0">
                <a:sym typeface="Wingdings"/>
              </a:rPr>
              <a:t>allen</a:t>
            </a:r>
            <a:r>
              <a:rPr lang="fr-FR" b="1" dirty="0" smtClean="0">
                <a:sym typeface="Wingdings"/>
              </a:rPr>
              <a:t> </a:t>
            </a:r>
            <a:r>
              <a:rPr lang="fr-FR" b="1" dirty="0" err="1" smtClean="0">
                <a:sym typeface="Wingdings"/>
              </a:rPr>
              <a:t>drei</a:t>
            </a:r>
            <a:r>
              <a:rPr lang="fr-FR" b="1" dirty="0" smtClean="0">
                <a:sym typeface="Wingdings"/>
              </a:rPr>
              <a:t> </a:t>
            </a:r>
            <a:r>
              <a:rPr lang="fr-FR" b="1" dirty="0" err="1" smtClean="0">
                <a:sym typeface="Wingdings"/>
              </a:rPr>
              <a:t>Ländern</a:t>
            </a:r>
            <a:r>
              <a:rPr lang="fr-FR" b="1" dirty="0" smtClean="0">
                <a:sym typeface="Wingdings"/>
              </a:rPr>
              <a:t> </a:t>
            </a:r>
            <a:r>
              <a:rPr lang="fr-FR" b="1" dirty="0" err="1" smtClean="0">
                <a:sym typeface="Wingdings"/>
              </a:rPr>
              <a:t>hängt</a:t>
            </a:r>
            <a:r>
              <a:rPr lang="fr-FR" b="1" dirty="0" smtClean="0">
                <a:sym typeface="Wingdings"/>
              </a:rPr>
              <a:t> die </a:t>
            </a:r>
            <a:r>
              <a:rPr lang="fr-FR" b="1" dirty="0" err="1" smtClean="0">
                <a:sym typeface="Wingdings"/>
              </a:rPr>
              <a:t>Höhe</a:t>
            </a:r>
            <a:r>
              <a:rPr lang="fr-FR" b="1" dirty="0" smtClean="0">
                <a:sym typeface="Wingdings"/>
              </a:rPr>
              <a:t> der </a:t>
            </a:r>
            <a:r>
              <a:rPr lang="fr-FR" b="1" dirty="0" err="1" smtClean="0">
                <a:sym typeface="Wingdings"/>
              </a:rPr>
              <a:t>Finanzierung</a:t>
            </a:r>
            <a:r>
              <a:rPr lang="fr-FR" b="1" dirty="0" smtClean="0">
                <a:sym typeface="Wingdings"/>
              </a:rPr>
              <a:t> </a:t>
            </a:r>
            <a:r>
              <a:rPr lang="fr-FR" b="1" dirty="0" err="1" smtClean="0">
                <a:sym typeface="Wingdings"/>
              </a:rPr>
              <a:t>von</a:t>
            </a:r>
            <a:r>
              <a:rPr lang="fr-FR" b="1" dirty="0" smtClean="0">
                <a:sym typeface="Wingdings"/>
              </a:rPr>
              <a:t> der </a:t>
            </a:r>
            <a:r>
              <a:rPr lang="fr-FR" b="1" dirty="0" err="1" smtClean="0">
                <a:sym typeface="Wingdings"/>
              </a:rPr>
              <a:t>Bedarfsabklärung</a:t>
            </a:r>
            <a:r>
              <a:rPr lang="fr-FR" b="1" dirty="0" smtClean="0">
                <a:sym typeface="Wingdings"/>
              </a:rPr>
              <a:t> ab!  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130531" y="229236"/>
            <a:ext cx="5116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7) Im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Mittelpunkt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steht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Frage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finanziert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7" name="ZoneTexte 3"/>
          <p:cNvSpPr txBox="1"/>
          <p:nvPr/>
        </p:nvSpPr>
        <p:spPr>
          <a:xfrm>
            <a:off x="5996408" y="707609"/>
            <a:ext cx="591485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 smtClean="0">
              <a:solidFill>
                <a:srgbClr val="0070C0"/>
              </a:solidFill>
            </a:endParaRPr>
          </a:p>
          <a:p>
            <a:r>
              <a:rPr lang="fr-FR" b="1" dirty="0" smtClean="0">
                <a:solidFill>
                  <a:srgbClr val="0070C0"/>
                </a:solidFill>
              </a:rPr>
              <a:t>Allemagne: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Assurance dépendance obligatoire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 err="1" smtClean="0">
                <a:solidFill>
                  <a:srgbClr val="0070C0"/>
                </a:solidFill>
              </a:rPr>
              <a:t>Pflegekassen</a:t>
            </a:r>
            <a:r>
              <a:rPr lang="fr-FR" dirty="0" smtClean="0">
                <a:solidFill>
                  <a:srgbClr val="0070C0"/>
                </a:solidFill>
              </a:rPr>
              <a:t>: </a:t>
            </a:r>
            <a:r>
              <a:rPr lang="fr-FR" i="1" dirty="0" err="1" smtClean="0">
                <a:solidFill>
                  <a:srgbClr val="0070C0"/>
                </a:solidFill>
              </a:rPr>
              <a:t>Pflegegeld</a:t>
            </a:r>
            <a:r>
              <a:rPr lang="fr-FR" dirty="0" smtClean="0">
                <a:solidFill>
                  <a:srgbClr val="0070C0"/>
                </a:solidFill>
              </a:rPr>
              <a:t> et </a:t>
            </a:r>
            <a:r>
              <a:rPr lang="fr-FR" i="1" dirty="0" err="1" smtClean="0">
                <a:solidFill>
                  <a:srgbClr val="0070C0"/>
                </a:solidFill>
              </a:rPr>
              <a:t>Pflegesachleistung</a:t>
            </a:r>
            <a:endParaRPr lang="fr-FR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Reste à charge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dirty="0" smtClean="0">
                <a:solidFill>
                  <a:srgbClr val="0070C0"/>
                </a:solidFill>
              </a:rPr>
              <a:t>France: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Pas d´assurance dépendance obligatoire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0070C0"/>
                </a:solidFill>
              </a:rPr>
              <a:t>Agence Régionale de Santé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0070C0"/>
                </a:solidFill>
              </a:rPr>
              <a:t>Conseil </a:t>
            </a:r>
            <a:r>
              <a:rPr lang="fr-FR" dirty="0" smtClean="0">
                <a:solidFill>
                  <a:srgbClr val="0070C0"/>
                </a:solidFill>
              </a:rPr>
              <a:t>Départemental : </a:t>
            </a:r>
            <a:r>
              <a:rPr lang="fr-FR" dirty="0">
                <a:solidFill>
                  <a:srgbClr val="0070C0"/>
                </a:solidFill>
              </a:rPr>
              <a:t>Allocation personnalisée d´autonomie, Conférence des Financeurs de la Prévention 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0070C0"/>
                </a:solidFill>
              </a:rPr>
              <a:t>Sécurité Sociale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Reste à charge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dirty="0" smtClean="0">
                <a:solidFill>
                  <a:srgbClr val="0070C0"/>
                </a:solidFill>
              </a:rPr>
              <a:t>Suisse: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Pas d´assurance dépendance obligatoire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Assurance maladie obligatoire (prestations de soins)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Reste à 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Financement complémentaire par les cantons 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dirty="0" smtClean="0">
                <a:solidFill>
                  <a:srgbClr val="0070C0"/>
                </a:solidFill>
              </a:rPr>
              <a:t>Dans les trois pays, le financement dépend de l´évaluation des besoins de chaque personne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6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 txBox="1">
            <a:spLocks/>
          </p:cNvSpPr>
          <p:nvPr/>
        </p:nvSpPr>
        <p:spPr>
          <a:xfrm>
            <a:off x="410673" y="2876579"/>
            <a:ext cx="11496096" cy="2652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200" b="1" dirty="0" smtClean="0"/>
              <a:t>Detaillierte Informationen zu den Pflegesystemen finden Sie im Themenheft: Zahlen und Fakten, Organisation des Pflegesystems, Akteure, stationäre und ambulante Betreuung</a:t>
            </a:r>
          </a:p>
          <a:p>
            <a:pPr algn="ctr"/>
            <a:endParaRPr lang="de-DE" sz="3200" b="1" dirty="0" smtClean="0">
              <a:solidFill>
                <a:srgbClr val="0070C0"/>
              </a:solidFill>
            </a:endParaRPr>
          </a:p>
          <a:p>
            <a:pPr algn="ctr"/>
            <a:r>
              <a:rPr lang="de-DE" sz="3200" b="1" dirty="0" err="1" smtClean="0">
                <a:solidFill>
                  <a:srgbClr val="0070C0"/>
                </a:solidFill>
              </a:rPr>
              <a:t>Vous</a:t>
            </a:r>
            <a:r>
              <a:rPr lang="de-DE" sz="3200" b="1" dirty="0" smtClean="0">
                <a:solidFill>
                  <a:srgbClr val="0070C0"/>
                </a:solidFill>
              </a:rPr>
              <a:t> </a:t>
            </a:r>
            <a:r>
              <a:rPr lang="de-DE" sz="3200" b="1" dirty="0" err="1" smtClean="0">
                <a:solidFill>
                  <a:srgbClr val="0070C0"/>
                </a:solidFill>
              </a:rPr>
              <a:t>trouverez</a:t>
            </a:r>
            <a:r>
              <a:rPr lang="de-DE" sz="3200" b="1" dirty="0" smtClean="0">
                <a:solidFill>
                  <a:srgbClr val="0070C0"/>
                </a:solidFill>
              </a:rPr>
              <a:t> des </a:t>
            </a:r>
            <a:r>
              <a:rPr lang="de-DE" sz="3200" b="1" dirty="0" err="1">
                <a:solidFill>
                  <a:srgbClr val="0070C0"/>
                </a:solidFill>
              </a:rPr>
              <a:t>i</a:t>
            </a:r>
            <a:r>
              <a:rPr lang="de-DE" sz="3200" b="1" dirty="0" err="1" smtClean="0">
                <a:solidFill>
                  <a:srgbClr val="0070C0"/>
                </a:solidFill>
              </a:rPr>
              <a:t>nformations</a:t>
            </a:r>
            <a:r>
              <a:rPr lang="de-DE" sz="3200" b="1" dirty="0" smtClean="0">
                <a:solidFill>
                  <a:srgbClr val="0070C0"/>
                </a:solidFill>
              </a:rPr>
              <a:t> </a:t>
            </a:r>
            <a:r>
              <a:rPr lang="de-DE" sz="3200" b="1" dirty="0" err="1" smtClean="0">
                <a:solidFill>
                  <a:srgbClr val="0070C0"/>
                </a:solidFill>
              </a:rPr>
              <a:t>détaillées</a:t>
            </a:r>
            <a:r>
              <a:rPr lang="de-DE" sz="3200" b="1" dirty="0" smtClean="0">
                <a:solidFill>
                  <a:srgbClr val="0070C0"/>
                </a:solidFill>
              </a:rPr>
              <a:t> </a:t>
            </a:r>
            <a:r>
              <a:rPr lang="de-DE" sz="3200" b="1" dirty="0" err="1" smtClean="0">
                <a:solidFill>
                  <a:srgbClr val="0070C0"/>
                </a:solidFill>
              </a:rPr>
              <a:t>sur</a:t>
            </a:r>
            <a:r>
              <a:rPr lang="de-DE" sz="3200" b="1" dirty="0" smtClean="0">
                <a:solidFill>
                  <a:srgbClr val="0070C0"/>
                </a:solidFill>
              </a:rPr>
              <a:t> les </a:t>
            </a:r>
            <a:r>
              <a:rPr lang="de-DE" sz="3200" b="1" dirty="0" err="1" smtClean="0">
                <a:solidFill>
                  <a:srgbClr val="0070C0"/>
                </a:solidFill>
              </a:rPr>
              <a:t>systèmes</a:t>
            </a:r>
            <a:r>
              <a:rPr lang="de-DE" sz="3200" b="1" dirty="0" smtClean="0">
                <a:solidFill>
                  <a:srgbClr val="0070C0"/>
                </a:solidFill>
              </a:rPr>
              <a:t> de </a:t>
            </a:r>
            <a:r>
              <a:rPr lang="de-DE" sz="3200" b="1" dirty="0" err="1" smtClean="0">
                <a:solidFill>
                  <a:srgbClr val="0070C0"/>
                </a:solidFill>
              </a:rPr>
              <a:t>prise</a:t>
            </a:r>
            <a:r>
              <a:rPr lang="de-DE" sz="3200" b="1" dirty="0" smtClean="0">
                <a:solidFill>
                  <a:srgbClr val="0070C0"/>
                </a:solidFill>
              </a:rPr>
              <a:t> en </a:t>
            </a:r>
            <a:r>
              <a:rPr lang="de-DE" sz="3200" b="1" dirty="0" err="1" smtClean="0">
                <a:solidFill>
                  <a:srgbClr val="0070C0"/>
                </a:solidFill>
              </a:rPr>
              <a:t>charge</a:t>
            </a:r>
            <a:r>
              <a:rPr lang="de-DE" sz="3200" b="1" dirty="0" smtClean="0">
                <a:solidFill>
                  <a:srgbClr val="0070C0"/>
                </a:solidFill>
              </a:rPr>
              <a:t> de la </a:t>
            </a:r>
            <a:r>
              <a:rPr lang="de-DE" sz="3200" b="1" dirty="0" err="1" smtClean="0">
                <a:solidFill>
                  <a:srgbClr val="0070C0"/>
                </a:solidFill>
              </a:rPr>
              <a:t>perte</a:t>
            </a:r>
            <a:r>
              <a:rPr lang="de-DE" sz="3200" b="1" dirty="0" smtClean="0">
                <a:solidFill>
                  <a:srgbClr val="0070C0"/>
                </a:solidFill>
              </a:rPr>
              <a:t> </a:t>
            </a:r>
            <a:r>
              <a:rPr lang="de-DE" sz="3200" b="1" dirty="0" err="1" smtClean="0">
                <a:solidFill>
                  <a:srgbClr val="0070C0"/>
                </a:solidFill>
              </a:rPr>
              <a:t>d‘autonomie</a:t>
            </a:r>
            <a:r>
              <a:rPr lang="de-DE" sz="3200" b="1" dirty="0" smtClean="0">
                <a:solidFill>
                  <a:srgbClr val="0070C0"/>
                </a:solidFill>
              </a:rPr>
              <a:t> </a:t>
            </a:r>
            <a:r>
              <a:rPr lang="de-DE" sz="3200" b="1" dirty="0" err="1" smtClean="0">
                <a:solidFill>
                  <a:srgbClr val="0070C0"/>
                </a:solidFill>
              </a:rPr>
              <a:t>dans</a:t>
            </a:r>
            <a:r>
              <a:rPr lang="de-DE" sz="3200" b="1" dirty="0" smtClean="0">
                <a:solidFill>
                  <a:srgbClr val="0070C0"/>
                </a:solidFill>
              </a:rPr>
              <a:t> le </a:t>
            </a:r>
            <a:r>
              <a:rPr lang="de-DE" sz="3200" b="1" dirty="0" err="1" smtClean="0">
                <a:solidFill>
                  <a:srgbClr val="0070C0"/>
                </a:solidFill>
              </a:rPr>
              <a:t>cahier</a:t>
            </a:r>
            <a:r>
              <a:rPr lang="de-DE" sz="3200" b="1" dirty="0" smtClean="0">
                <a:solidFill>
                  <a:srgbClr val="0070C0"/>
                </a:solidFill>
              </a:rPr>
              <a:t> </a:t>
            </a:r>
            <a:r>
              <a:rPr lang="de-DE" sz="3200" b="1" dirty="0" err="1" smtClean="0">
                <a:solidFill>
                  <a:srgbClr val="0070C0"/>
                </a:solidFill>
              </a:rPr>
              <a:t>thématique</a:t>
            </a:r>
            <a:r>
              <a:rPr lang="de-DE" sz="3200" b="1" dirty="0" smtClean="0">
                <a:solidFill>
                  <a:srgbClr val="0070C0"/>
                </a:solidFill>
              </a:rPr>
              <a:t> : </a:t>
            </a:r>
            <a:r>
              <a:rPr lang="de-DE" sz="3200" b="1" dirty="0" err="1" smtClean="0">
                <a:solidFill>
                  <a:srgbClr val="0070C0"/>
                </a:solidFill>
              </a:rPr>
              <a:t>Faits</a:t>
            </a:r>
            <a:r>
              <a:rPr lang="de-DE" sz="3200" b="1" dirty="0" smtClean="0">
                <a:solidFill>
                  <a:srgbClr val="0070C0"/>
                </a:solidFill>
              </a:rPr>
              <a:t> et </a:t>
            </a:r>
            <a:r>
              <a:rPr lang="de-DE" sz="3200" b="1" dirty="0" err="1" smtClean="0">
                <a:solidFill>
                  <a:srgbClr val="0070C0"/>
                </a:solidFill>
              </a:rPr>
              <a:t>chiffres</a:t>
            </a:r>
            <a:r>
              <a:rPr lang="de-DE" sz="3200" b="1" dirty="0" smtClean="0">
                <a:solidFill>
                  <a:srgbClr val="0070C0"/>
                </a:solidFill>
              </a:rPr>
              <a:t>, </a:t>
            </a:r>
            <a:r>
              <a:rPr lang="de-DE" sz="3200" b="1" dirty="0" err="1" smtClean="0">
                <a:solidFill>
                  <a:srgbClr val="0070C0"/>
                </a:solidFill>
              </a:rPr>
              <a:t>organisation</a:t>
            </a:r>
            <a:r>
              <a:rPr lang="de-DE" sz="3200" b="1" dirty="0" smtClean="0">
                <a:solidFill>
                  <a:srgbClr val="0070C0"/>
                </a:solidFill>
              </a:rPr>
              <a:t> du </a:t>
            </a:r>
            <a:r>
              <a:rPr lang="de-DE" sz="3200" b="1" dirty="0" err="1" smtClean="0">
                <a:solidFill>
                  <a:srgbClr val="0070C0"/>
                </a:solidFill>
              </a:rPr>
              <a:t>système</a:t>
            </a:r>
            <a:r>
              <a:rPr lang="de-DE" sz="3200" b="1" dirty="0" smtClean="0">
                <a:solidFill>
                  <a:srgbClr val="0070C0"/>
                </a:solidFill>
              </a:rPr>
              <a:t> de </a:t>
            </a:r>
            <a:r>
              <a:rPr lang="de-DE" sz="3200" b="1" dirty="0" err="1" smtClean="0">
                <a:solidFill>
                  <a:srgbClr val="0070C0"/>
                </a:solidFill>
              </a:rPr>
              <a:t>prise</a:t>
            </a:r>
            <a:r>
              <a:rPr lang="de-DE" sz="3200" b="1" dirty="0" smtClean="0">
                <a:solidFill>
                  <a:srgbClr val="0070C0"/>
                </a:solidFill>
              </a:rPr>
              <a:t> en </a:t>
            </a:r>
            <a:r>
              <a:rPr lang="de-DE" sz="3200" b="1" dirty="0" err="1" smtClean="0">
                <a:solidFill>
                  <a:srgbClr val="0070C0"/>
                </a:solidFill>
              </a:rPr>
              <a:t>charge</a:t>
            </a:r>
            <a:r>
              <a:rPr lang="de-DE" sz="3200" b="1" dirty="0" smtClean="0">
                <a:solidFill>
                  <a:srgbClr val="0070C0"/>
                </a:solidFill>
              </a:rPr>
              <a:t>, </a:t>
            </a:r>
            <a:r>
              <a:rPr lang="de-DE" sz="3200" b="1" dirty="0" err="1" smtClean="0">
                <a:solidFill>
                  <a:srgbClr val="0070C0"/>
                </a:solidFill>
              </a:rPr>
              <a:t>acteurs</a:t>
            </a:r>
            <a:r>
              <a:rPr lang="de-DE" sz="3200" b="1" dirty="0" smtClean="0">
                <a:solidFill>
                  <a:srgbClr val="0070C0"/>
                </a:solidFill>
              </a:rPr>
              <a:t>, </a:t>
            </a:r>
            <a:r>
              <a:rPr lang="de-DE" sz="3200" b="1" dirty="0" err="1" smtClean="0">
                <a:solidFill>
                  <a:srgbClr val="0070C0"/>
                </a:solidFill>
              </a:rPr>
              <a:t>accompagnement</a:t>
            </a:r>
            <a:r>
              <a:rPr lang="de-DE" sz="3200" b="1" dirty="0" smtClean="0">
                <a:solidFill>
                  <a:srgbClr val="0070C0"/>
                </a:solidFill>
              </a:rPr>
              <a:t> en </a:t>
            </a:r>
            <a:r>
              <a:rPr lang="de-DE" sz="3200" b="1" dirty="0" err="1" smtClean="0">
                <a:solidFill>
                  <a:srgbClr val="0070C0"/>
                </a:solidFill>
              </a:rPr>
              <a:t>établissement</a:t>
            </a:r>
            <a:r>
              <a:rPr lang="de-DE" sz="3200" b="1" dirty="0" smtClean="0">
                <a:solidFill>
                  <a:srgbClr val="0070C0"/>
                </a:solidFill>
              </a:rPr>
              <a:t> et à </a:t>
            </a:r>
            <a:r>
              <a:rPr lang="de-DE" sz="3200" b="1" dirty="0" err="1" smtClean="0">
                <a:solidFill>
                  <a:srgbClr val="0070C0"/>
                </a:solidFill>
              </a:rPr>
              <a:t>domicile</a:t>
            </a:r>
            <a:r>
              <a:rPr lang="de-DE" sz="32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de-DE" sz="3200" b="1" dirty="0" smtClean="0">
              <a:solidFill>
                <a:srgbClr val="0070C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058" y="192123"/>
            <a:ext cx="2110776" cy="115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9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034" y="1351006"/>
            <a:ext cx="8942143" cy="506721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6468288" y="400935"/>
            <a:ext cx="4799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i="1" dirty="0"/>
              <a:t>TRISAN </a:t>
            </a:r>
            <a:r>
              <a:rPr lang="de-DE" b="1" i="1" dirty="0" err="1"/>
              <a:t>remercie</a:t>
            </a:r>
            <a:r>
              <a:rPr lang="de-DE" b="1" i="1" dirty="0"/>
              <a:t> </a:t>
            </a:r>
            <a:r>
              <a:rPr lang="de-DE" b="1" i="1" dirty="0" err="1"/>
              <a:t>ses</a:t>
            </a:r>
            <a:r>
              <a:rPr lang="de-DE" b="1" i="1" dirty="0"/>
              <a:t> </a:t>
            </a:r>
            <a:r>
              <a:rPr lang="de-DE" b="1" i="1" dirty="0" err="1" smtClean="0"/>
              <a:t>partenaires</a:t>
            </a:r>
            <a:r>
              <a:rPr lang="de-DE" b="1" i="1" dirty="0" smtClean="0"/>
              <a:t>…</a:t>
            </a:r>
            <a:endParaRPr lang="de-DE" i="1" dirty="0"/>
          </a:p>
          <a:p>
            <a:pPr algn="ctr"/>
            <a:r>
              <a:rPr lang="de-DE" b="1" i="1" dirty="0" smtClean="0">
                <a:solidFill>
                  <a:schemeClr val="accent5">
                    <a:lumMod val="75000"/>
                  </a:schemeClr>
                </a:solidFill>
              </a:rPr>
              <a:t>TRISAN </a:t>
            </a:r>
            <a:r>
              <a:rPr lang="de-DE" b="1" i="1" dirty="0">
                <a:solidFill>
                  <a:schemeClr val="accent5">
                    <a:lumMod val="75000"/>
                  </a:schemeClr>
                </a:solidFill>
              </a:rPr>
              <a:t>bedankt sich bei seinen </a:t>
            </a:r>
            <a:r>
              <a:rPr lang="de-DE" b="1" i="1" dirty="0" smtClean="0">
                <a:solidFill>
                  <a:schemeClr val="accent5">
                    <a:lumMod val="75000"/>
                  </a:schemeClr>
                </a:solidFill>
              </a:rPr>
              <a:t>Partnern…</a:t>
            </a:r>
            <a:endParaRPr lang="de-DE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4101" y="400935"/>
            <a:ext cx="4761471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z="1800" dirty="0"/>
              <a:t>Vielen Dank für Ihre Aufmerksamkeit </a:t>
            </a:r>
            <a:r>
              <a:rPr lang="de-DE" sz="1800" dirty="0" smtClean="0"/>
              <a:t>!</a:t>
            </a:r>
          </a:p>
          <a:p>
            <a:r>
              <a:rPr lang="de-DE" sz="1800" dirty="0">
                <a:solidFill>
                  <a:schemeClr val="accent1">
                    <a:lumMod val="75000"/>
                  </a:schemeClr>
                </a:solidFill>
              </a:rPr>
              <a:t>Merci </a:t>
            </a:r>
            <a:r>
              <a:rPr lang="de-DE" sz="1800" dirty="0" err="1">
                <a:solidFill>
                  <a:schemeClr val="accent1">
                    <a:lumMod val="75000"/>
                  </a:schemeClr>
                </a:solidFill>
              </a:rPr>
              <a:t>pour</a:t>
            </a:r>
            <a:r>
              <a:rPr lang="de-D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accent1">
                    <a:lumMod val="75000"/>
                  </a:schemeClr>
                </a:solidFill>
              </a:rPr>
              <a:t>votre</a:t>
            </a:r>
            <a:r>
              <a:rPr lang="de-D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accent1">
                    <a:lumMod val="75000"/>
                  </a:schemeClr>
                </a:solidFill>
              </a:rPr>
              <a:t>attention</a:t>
            </a:r>
            <a:endParaRPr lang="de-DE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DE" sz="1800" dirty="0"/>
          </a:p>
          <a:p>
            <a:r>
              <a:rPr lang="de-DE" sz="1800" dirty="0" smtClean="0"/>
              <a:t>Für </a:t>
            </a:r>
            <a:r>
              <a:rPr lang="de-DE" sz="1800" dirty="0"/>
              <a:t>weitere Fragen : </a:t>
            </a:r>
            <a:endParaRPr lang="de-DE" sz="1800" dirty="0" smtClean="0"/>
          </a:p>
          <a:p>
            <a:r>
              <a:rPr lang="de-DE" sz="1800" dirty="0" err="1">
                <a:solidFill>
                  <a:schemeClr val="accent1">
                    <a:lumMod val="75000"/>
                  </a:schemeClr>
                </a:solidFill>
              </a:rPr>
              <a:t>Pour</a:t>
            </a:r>
            <a:r>
              <a:rPr lang="de-D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accent1">
                    <a:lumMod val="75000"/>
                  </a:schemeClr>
                </a:solidFill>
              </a:rPr>
              <a:t>toutes</a:t>
            </a:r>
            <a:r>
              <a:rPr lang="de-D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accent1">
                    <a:lumMod val="75000"/>
                  </a:schemeClr>
                </a:solidFill>
              </a:rPr>
              <a:t>questions</a:t>
            </a:r>
            <a:r>
              <a:rPr lang="de-D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de-DE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154101" y="2084086"/>
            <a:ext cx="26479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smtClean="0">
                <a:hlinkClick r:id="rId3"/>
              </a:rPr>
              <a:t>kassa@trisan.org</a:t>
            </a:r>
            <a:r>
              <a:rPr lang="de-DE" sz="26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51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841942" y="1538205"/>
            <a:ext cx="5108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Der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Wunsch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lange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möglich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Hause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bleiben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allen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drei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Ländern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verbreitet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10538" y="3269835"/>
            <a:ext cx="543794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Die </a:t>
            </a:r>
            <a:r>
              <a:rPr lang="fr-FR" sz="2000" dirty="0" err="1" smtClean="0"/>
              <a:t>Mehrheit</a:t>
            </a:r>
            <a:r>
              <a:rPr lang="fr-FR" sz="2000" dirty="0" smtClean="0"/>
              <a:t> der </a:t>
            </a:r>
            <a:r>
              <a:rPr lang="fr-FR" sz="2000" dirty="0" err="1" smtClean="0"/>
              <a:t>Pflegebedürftigen</a:t>
            </a:r>
            <a:r>
              <a:rPr lang="fr-FR" sz="2000" dirty="0" smtClean="0"/>
              <a:t> </a:t>
            </a:r>
            <a:r>
              <a:rPr lang="fr-FR" sz="2000" dirty="0" err="1" smtClean="0"/>
              <a:t>wohnt</a:t>
            </a:r>
            <a:r>
              <a:rPr lang="fr-FR" sz="2000" dirty="0" smtClean="0"/>
              <a:t> </a:t>
            </a:r>
            <a:r>
              <a:rPr lang="fr-FR" sz="2000" dirty="0" err="1" smtClean="0"/>
              <a:t>zu</a:t>
            </a:r>
            <a:r>
              <a:rPr lang="fr-FR" sz="2000" dirty="0" smtClean="0"/>
              <a:t> </a:t>
            </a:r>
            <a:r>
              <a:rPr lang="fr-FR" sz="2000" dirty="0" err="1" smtClean="0"/>
              <a:t>Hause</a:t>
            </a:r>
            <a:r>
              <a:rPr lang="fr-FR" sz="2000" dirty="0" smtClean="0"/>
              <a:t> </a:t>
            </a:r>
            <a:r>
              <a:rPr lang="fr-FR" sz="2000" dirty="0" err="1" smtClean="0"/>
              <a:t>und</a:t>
            </a:r>
            <a:r>
              <a:rPr lang="fr-FR" sz="2000" dirty="0" smtClean="0"/>
              <a:t> </a:t>
            </a:r>
            <a:r>
              <a:rPr lang="fr-FR" sz="2000" dirty="0" err="1" smtClean="0"/>
              <a:t>nimmt</a:t>
            </a:r>
            <a:r>
              <a:rPr lang="fr-FR" sz="2000" dirty="0" smtClean="0"/>
              <a:t> </a:t>
            </a:r>
            <a:r>
              <a:rPr lang="fr-FR" sz="2000" dirty="0" err="1" smtClean="0"/>
              <a:t>Hilfe</a:t>
            </a:r>
            <a:r>
              <a:rPr lang="fr-FR" sz="2000" dirty="0" smtClean="0"/>
              <a:t> in </a:t>
            </a:r>
            <a:r>
              <a:rPr lang="fr-FR" sz="2000" dirty="0" err="1" smtClean="0"/>
              <a:t>Anspruch</a:t>
            </a:r>
            <a:r>
              <a:rPr lang="fr-FR" sz="2000" dirty="0" smtClean="0"/>
              <a:t> 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2" name="Textfeld 11"/>
          <p:cNvSpPr txBox="1"/>
          <p:nvPr/>
        </p:nvSpPr>
        <p:spPr>
          <a:xfrm>
            <a:off x="6248479" y="1514427"/>
            <a:ext cx="569762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arenR"/>
            </a:pPr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les trois pays : le souhait de rester dans son propre logement aussi longtemps que possible</a:t>
            </a:r>
          </a:p>
          <a:p>
            <a:pPr algn="ctr"/>
            <a:endParaRPr lang="fr-FR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majorité des personnes dépendantes habite à la maison et fait recours à des services </a:t>
            </a:r>
          </a:p>
        </p:txBody>
      </p:sp>
      <p:pic>
        <p:nvPicPr>
          <p:cNvPr id="8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9" y="51044"/>
            <a:ext cx="1859094" cy="101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186545771"/>
              </p:ext>
            </p:extLst>
          </p:nvPr>
        </p:nvGraphicFramePr>
        <p:xfrm>
          <a:off x="507076" y="1199783"/>
          <a:ext cx="9734401" cy="463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339272537"/>
              </p:ext>
            </p:extLst>
          </p:nvPr>
        </p:nvGraphicFramePr>
        <p:xfrm>
          <a:off x="3141318" y="1866494"/>
          <a:ext cx="6955278" cy="361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418167" y="6180667"/>
            <a:ext cx="757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Quelle/</a:t>
            </a:r>
            <a:r>
              <a:rPr lang="fr-FR" dirty="0" smtClean="0">
                <a:solidFill>
                  <a:srgbClr val="4472C4"/>
                </a:solidFill>
              </a:rPr>
              <a:t>Source</a:t>
            </a:r>
            <a:r>
              <a:rPr lang="fr-FR" dirty="0" smtClean="0"/>
              <a:t>: </a:t>
            </a:r>
            <a:r>
              <a:rPr lang="fr-FR" dirty="0" err="1" smtClean="0"/>
              <a:t>Bundesamt</a:t>
            </a:r>
            <a:r>
              <a:rPr lang="fr-FR" dirty="0" smtClean="0"/>
              <a:t> </a:t>
            </a:r>
            <a:r>
              <a:rPr lang="fr-FR" dirty="0" err="1" smtClean="0"/>
              <a:t>für</a:t>
            </a:r>
            <a:r>
              <a:rPr lang="fr-FR" dirty="0" smtClean="0"/>
              <a:t> </a:t>
            </a:r>
            <a:r>
              <a:rPr lang="fr-FR" dirty="0" err="1" smtClean="0"/>
              <a:t>Statistik</a:t>
            </a:r>
            <a:r>
              <a:rPr lang="fr-FR" dirty="0" smtClean="0"/>
              <a:t>, 2016</a:t>
            </a:r>
            <a:endParaRPr lang="fr-FR" dirty="0"/>
          </a:p>
        </p:txBody>
      </p:sp>
      <p:pic>
        <p:nvPicPr>
          <p:cNvPr id="9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88" y="51044"/>
            <a:ext cx="1832345" cy="100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8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m 14"/>
          <p:cNvGraphicFramePr/>
          <p:nvPr>
            <p:extLst>
              <p:ext uri="{D42A27DB-BD31-4B8C-83A1-F6EECF244321}">
                <p14:modId xmlns:p14="http://schemas.microsoft.com/office/powerpoint/2010/main" val="4042414641"/>
              </p:ext>
            </p:extLst>
          </p:nvPr>
        </p:nvGraphicFramePr>
        <p:xfrm>
          <a:off x="760921" y="1022800"/>
          <a:ext cx="10753745" cy="50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818801" y="375897"/>
            <a:ext cx="5037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Deutschland</a:t>
            </a:r>
            <a:r>
              <a:rPr lang="fr-FR" sz="2000" b="1" dirty="0" smtClean="0"/>
              <a:t>/</a:t>
            </a:r>
            <a:r>
              <a:rPr lang="fr-FR" sz="2000" b="1" dirty="0" smtClean="0">
                <a:solidFill>
                  <a:srgbClr val="4472C4"/>
                </a:solidFill>
              </a:rPr>
              <a:t>Allemagne</a:t>
            </a:r>
            <a:r>
              <a:rPr lang="fr-FR" sz="2000" b="1" dirty="0" smtClean="0"/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43000" y="6286500"/>
            <a:ext cx="465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Quelle/</a:t>
            </a:r>
            <a:r>
              <a:rPr lang="fr-FR" dirty="0" smtClean="0">
                <a:solidFill>
                  <a:srgbClr val="4472C4"/>
                </a:solidFill>
              </a:rPr>
              <a:t>Source</a:t>
            </a:r>
            <a:r>
              <a:rPr lang="fr-FR" dirty="0" smtClean="0"/>
              <a:t>: </a:t>
            </a:r>
            <a:r>
              <a:rPr lang="fr-FR" dirty="0" err="1" smtClean="0"/>
              <a:t>Statistisches</a:t>
            </a:r>
            <a:r>
              <a:rPr lang="fr-FR" dirty="0" smtClean="0"/>
              <a:t> </a:t>
            </a:r>
            <a:r>
              <a:rPr lang="fr-FR" dirty="0" err="1" smtClean="0"/>
              <a:t>Bundesamt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8" y="51044"/>
            <a:ext cx="1484619" cy="8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4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1908169756"/>
              </p:ext>
            </p:extLst>
          </p:nvPr>
        </p:nvGraphicFramePr>
        <p:xfrm>
          <a:off x="616109" y="2705165"/>
          <a:ext cx="4492781" cy="361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574020091"/>
              </p:ext>
            </p:extLst>
          </p:nvPr>
        </p:nvGraphicFramePr>
        <p:xfrm>
          <a:off x="486833" y="1121834"/>
          <a:ext cx="11216420" cy="4974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184567" y="535733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Frankreich</a:t>
            </a:r>
            <a:r>
              <a:rPr lang="fr-FR" sz="2000" b="1" dirty="0" smtClean="0"/>
              <a:t>/</a:t>
            </a:r>
            <a:r>
              <a:rPr lang="fr-FR" sz="2000" b="1" dirty="0" smtClean="0">
                <a:solidFill>
                  <a:srgbClr val="4472C4"/>
                </a:solidFill>
              </a:rPr>
              <a:t>France</a:t>
            </a:r>
            <a:endParaRPr lang="fr-FR" sz="2000" b="1" dirty="0">
              <a:solidFill>
                <a:srgbClr val="4472C4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3833" y="6307667"/>
            <a:ext cx="328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Quelle/ </a:t>
            </a:r>
            <a:r>
              <a:rPr lang="fr-FR" dirty="0" smtClean="0">
                <a:solidFill>
                  <a:srgbClr val="4472C4"/>
                </a:solidFill>
              </a:rPr>
              <a:t>Source</a:t>
            </a:r>
            <a:r>
              <a:rPr lang="fr-FR" dirty="0" smtClean="0"/>
              <a:t>: INSEE, 2014</a:t>
            </a:r>
            <a:endParaRPr lang="fr-FR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89" y="51044"/>
            <a:ext cx="880240" cy="48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8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9" y="51044"/>
            <a:ext cx="880240" cy="480439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53208" y="342205"/>
            <a:ext cx="5121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Die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Hilfs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Pflegedienste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nehmen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Bedeutung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endParaRPr lang="fr-F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3000" y="1224143"/>
            <a:ext cx="598230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Die </a:t>
            </a:r>
            <a:r>
              <a:rPr lang="fr-FR" sz="2000" dirty="0" err="1" smtClean="0"/>
              <a:t>Anzahl</a:t>
            </a:r>
            <a:r>
              <a:rPr lang="fr-FR" sz="2000" dirty="0" smtClean="0"/>
              <a:t> der </a:t>
            </a:r>
            <a:r>
              <a:rPr lang="fr-FR" sz="2000" dirty="0" err="1" smtClean="0"/>
              <a:t>Hilfs</a:t>
            </a:r>
            <a:r>
              <a:rPr lang="fr-FR" sz="2000" dirty="0" smtClean="0"/>
              <a:t>- </a:t>
            </a:r>
            <a:r>
              <a:rPr lang="fr-FR" sz="2000" dirty="0" err="1" smtClean="0"/>
              <a:t>und</a:t>
            </a:r>
            <a:r>
              <a:rPr lang="fr-FR" sz="2000" dirty="0" smtClean="0"/>
              <a:t> </a:t>
            </a:r>
            <a:r>
              <a:rPr lang="fr-FR" sz="2000" dirty="0" err="1" smtClean="0"/>
              <a:t>Pflegedienste</a:t>
            </a:r>
            <a:r>
              <a:rPr lang="fr-FR" sz="2000" dirty="0" smtClean="0"/>
              <a:t> </a:t>
            </a:r>
            <a:r>
              <a:rPr lang="fr-FR" sz="2000" dirty="0" err="1" smtClean="0"/>
              <a:t>steigt</a:t>
            </a:r>
            <a:r>
              <a:rPr lang="fr-FR" sz="2000" dirty="0" smtClean="0"/>
              <a:t> in den </a:t>
            </a:r>
            <a:r>
              <a:rPr lang="fr-FR" sz="2000" dirty="0" err="1" smtClean="0"/>
              <a:t>drei</a:t>
            </a:r>
            <a:r>
              <a:rPr lang="fr-FR" sz="2000" dirty="0" smtClean="0"/>
              <a:t> </a:t>
            </a:r>
            <a:r>
              <a:rPr lang="fr-FR" sz="2000" dirty="0" err="1" smtClean="0"/>
              <a:t>Ländern</a:t>
            </a:r>
            <a:r>
              <a:rPr lang="fr-FR" sz="2000" dirty="0" smtClean="0"/>
              <a:t>. </a:t>
            </a:r>
            <a:r>
              <a:rPr lang="fr-FR" sz="2000" dirty="0" err="1" smtClean="0"/>
              <a:t>Diese</a:t>
            </a:r>
            <a:r>
              <a:rPr lang="fr-FR" sz="2000" dirty="0" smtClean="0"/>
              <a:t> </a:t>
            </a:r>
            <a:r>
              <a:rPr lang="fr-FR" sz="2000" dirty="0" err="1" smtClean="0"/>
              <a:t>erbringen</a:t>
            </a:r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Arial"/>
              <a:buChar char="•"/>
            </a:pPr>
            <a:r>
              <a:rPr lang="fr-FR" sz="2000" dirty="0" err="1" smtClean="0"/>
              <a:t>Pflegeleistungen</a:t>
            </a:r>
            <a:endParaRPr lang="fr-FR" sz="2000" dirty="0" smtClean="0"/>
          </a:p>
          <a:p>
            <a:pPr marL="342900" indent="-342900">
              <a:buFont typeface="Arial"/>
              <a:buChar char="•"/>
            </a:pPr>
            <a:r>
              <a:rPr lang="fr-FR" sz="2000" dirty="0" err="1" smtClean="0"/>
              <a:t>Hauswirtschaftliche</a:t>
            </a:r>
            <a:r>
              <a:rPr lang="fr-FR" sz="2000" dirty="0" smtClean="0"/>
              <a:t> </a:t>
            </a:r>
            <a:r>
              <a:rPr lang="fr-FR" sz="2000" dirty="0" err="1" smtClean="0"/>
              <a:t>Leistungen</a:t>
            </a:r>
            <a:r>
              <a:rPr lang="fr-FR" sz="2000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fr-FR" sz="2000" dirty="0" err="1" smtClean="0"/>
              <a:t>Betreuungs</a:t>
            </a:r>
            <a:r>
              <a:rPr lang="fr-FR" sz="2000" dirty="0" smtClean="0"/>
              <a:t>- </a:t>
            </a:r>
            <a:r>
              <a:rPr lang="fr-FR" sz="2000" dirty="0" err="1" smtClean="0"/>
              <a:t>und</a:t>
            </a:r>
            <a:r>
              <a:rPr lang="fr-FR" sz="2000" dirty="0" smtClean="0"/>
              <a:t> </a:t>
            </a:r>
            <a:r>
              <a:rPr lang="fr-FR" sz="2000" dirty="0" err="1" smtClean="0"/>
              <a:t>Begleitaktivitäten</a:t>
            </a:r>
            <a:r>
              <a:rPr lang="fr-FR" sz="2000" dirty="0" smtClean="0"/>
              <a:t>  </a:t>
            </a:r>
          </a:p>
          <a:p>
            <a:endParaRPr lang="fr-FR" sz="2000" dirty="0"/>
          </a:p>
          <a:p>
            <a:r>
              <a:rPr lang="fr-FR" sz="2000" dirty="0" err="1" smtClean="0"/>
              <a:t>Während</a:t>
            </a:r>
            <a:r>
              <a:rPr lang="fr-FR" sz="2000" dirty="0" smtClean="0"/>
              <a:t> in </a:t>
            </a:r>
            <a:r>
              <a:rPr lang="fr-FR" sz="2000" dirty="0" err="1" smtClean="0"/>
              <a:t>Deutschland</a:t>
            </a:r>
            <a:r>
              <a:rPr lang="fr-FR" sz="2000" dirty="0" smtClean="0"/>
              <a:t> </a:t>
            </a:r>
            <a:r>
              <a:rPr lang="fr-FR" sz="2000" dirty="0" err="1" smtClean="0"/>
              <a:t>und</a:t>
            </a:r>
            <a:r>
              <a:rPr lang="fr-FR" sz="2000" dirty="0" smtClean="0"/>
              <a:t> </a:t>
            </a:r>
            <a:r>
              <a:rPr lang="fr-FR" sz="2000" dirty="0" err="1" smtClean="0"/>
              <a:t>Frankreich</a:t>
            </a:r>
            <a:r>
              <a:rPr lang="fr-FR" sz="2000" dirty="0" smtClean="0"/>
              <a:t> </a:t>
            </a:r>
            <a:r>
              <a:rPr lang="fr-FR" sz="2000" dirty="0" err="1" smtClean="0"/>
              <a:t>zwischen</a:t>
            </a:r>
            <a:r>
              <a:rPr lang="fr-FR" sz="2000" dirty="0" smtClean="0"/>
              <a:t> </a:t>
            </a:r>
            <a:r>
              <a:rPr lang="fr-FR" sz="2000" dirty="0" err="1" smtClean="0"/>
              <a:t>Hilfs</a:t>
            </a:r>
            <a:r>
              <a:rPr lang="fr-FR" sz="2000" dirty="0" smtClean="0"/>
              <a:t>- </a:t>
            </a:r>
            <a:r>
              <a:rPr lang="fr-FR" sz="2000" dirty="0" err="1" smtClean="0"/>
              <a:t>und</a:t>
            </a:r>
            <a:r>
              <a:rPr lang="fr-FR" sz="2000" dirty="0" smtClean="0"/>
              <a:t> </a:t>
            </a:r>
            <a:r>
              <a:rPr lang="fr-FR" sz="2000" dirty="0" err="1" smtClean="0"/>
              <a:t>Pflegediensten</a:t>
            </a:r>
            <a:r>
              <a:rPr lang="fr-FR" sz="2000" dirty="0" smtClean="0"/>
              <a:t> </a:t>
            </a:r>
            <a:r>
              <a:rPr lang="fr-FR" sz="2000" dirty="0" err="1" smtClean="0"/>
              <a:t>unterschieden</a:t>
            </a:r>
            <a:r>
              <a:rPr lang="fr-FR" sz="2000" dirty="0" smtClean="0"/>
              <a:t> </a:t>
            </a:r>
            <a:r>
              <a:rPr lang="fr-FR" sz="2000" dirty="0" err="1" smtClean="0"/>
              <a:t>wird</a:t>
            </a:r>
            <a:r>
              <a:rPr lang="fr-FR" sz="2000" dirty="0" smtClean="0"/>
              <a:t>, </a:t>
            </a:r>
            <a:r>
              <a:rPr lang="fr-FR" sz="2000" dirty="0" err="1" smtClean="0"/>
              <a:t>werden</a:t>
            </a:r>
            <a:r>
              <a:rPr lang="fr-FR" sz="2000" dirty="0" smtClean="0"/>
              <a:t> </a:t>
            </a:r>
            <a:r>
              <a:rPr lang="fr-FR" sz="2000" dirty="0" err="1" smtClean="0"/>
              <a:t>alle</a:t>
            </a:r>
            <a:r>
              <a:rPr lang="fr-FR" sz="2000" dirty="0" smtClean="0"/>
              <a:t> </a:t>
            </a:r>
            <a:r>
              <a:rPr lang="fr-FR" sz="2000" dirty="0" err="1" smtClean="0"/>
              <a:t>Leistungen</a:t>
            </a:r>
            <a:r>
              <a:rPr lang="fr-FR" sz="2000" dirty="0" smtClean="0"/>
              <a:t> in der Schweiz </a:t>
            </a:r>
            <a:r>
              <a:rPr lang="fr-FR" sz="2000" dirty="0" err="1" smtClean="0"/>
              <a:t>von</a:t>
            </a:r>
            <a:r>
              <a:rPr lang="fr-FR" sz="2000" dirty="0" smtClean="0"/>
              <a:t> der </a:t>
            </a:r>
            <a:r>
              <a:rPr lang="fr-FR" sz="2000" dirty="0" err="1" smtClean="0"/>
              <a:t>Spitex</a:t>
            </a:r>
            <a:r>
              <a:rPr lang="fr-FR" sz="2000" dirty="0" smtClean="0"/>
              <a:t> </a:t>
            </a:r>
            <a:r>
              <a:rPr lang="fr-FR" sz="2000" dirty="0" err="1" smtClean="0"/>
              <a:t>erbracht</a:t>
            </a:r>
            <a:r>
              <a:rPr lang="fr-FR" sz="2000" dirty="0" smtClean="0"/>
              <a:t>, die </a:t>
            </a:r>
            <a:r>
              <a:rPr lang="fr-FR" sz="2000" dirty="0" err="1" smtClean="0"/>
              <a:t>für</a:t>
            </a:r>
            <a:r>
              <a:rPr lang="fr-FR" sz="2000" dirty="0" smtClean="0"/>
              <a:t> </a:t>
            </a:r>
            <a:r>
              <a:rPr lang="fr-FR" sz="2000" dirty="0" err="1" smtClean="0"/>
              <a:t>beide</a:t>
            </a:r>
            <a:r>
              <a:rPr lang="fr-FR" sz="2000" dirty="0" smtClean="0"/>
              <a:t> </a:t>
            </a:r>
            <a:r>
              <a:rPr lang="fr-FR" sz="2000" dirty="0" err="1" smtClean="0"/>
              <a:t>Bereiche</a:t>
            </a:r>
            <a:r>
              <a:rPr lang="fr-FR" sz="2000" dirty="0" smtClean="0"/>
              <a:t> </a:t>
            </a:r>
            <a:r>
              <a:rPr lang="fr-FR" sz="2000" dirty="0" err="1" smtClean="0"/>
              <a:t>zuständig</a:t>
            </a:r>
            <a:r>
              <a:rPr lang="fr-FR" sz="2000" dirty="0" smtClean="0"/>
              <a:t> </a:t>
            </a:r>
            <a:r>
              <a:rPr lang="fr-FR" sz="2000" dirty="0" err="1" smtClean="0"/>
              <a:t>ist</a:t>
            </a:r>
            <a:r>
              <a:rPr lang="fr-FR" sz="2000" dirty="0"/>
              <a:t> </a:t>
            </a:r>
            <a:r>
              <a:rPr lang="fr-FR" sz="2000" dirty="0" smtClean="0"/>
              <a:t>(</a:t>
            </a:r>
            <a:r>
              <a:rPr lang="fr-FR" sz="2000" dirty="0" err="1" smtClean="0"/>
              <a:t>Experimentierung</a:t>
            </a:r>
            <a:r>
              <a:rPr lang="fr-FR" sz="2000" dirty="0" smtClean="0"/>
              <a:t> in </a:t>
            </a:r>
            <a:r>
              <a:rPr lang="fr-FR" sz="2000" dirty="0" err="1" smtClean="0"/>
              <a:t>Frankreich</a:t>
            </a:r>
            <a:r>
              <a:rPr lang="fr-FR" sz="2000" dirty="0" smtClean="0"/>
              <a:t> SPASAD) </a:t>
            </a:r>
          </a:p>
          <a:p>
            <a:endParaRPr lang="fr-FR" sz="2000" dirty="0" smtClean="0"/>
          </a:p>
          <a:p>
            <a:r>
              <a:rPr lang="fr-FR" sz="2000" dirty="0" err="1" smtClean="0"/>
              <a:t>Weitere</a:t>
            </a:r>
            <a:r>
              <a:rPr lang="fr-FR" sz="2000" dirty="0" smtClean="0"/>
              <a:t> </a:t>
            </a:r>
            <a:r>
              <a:rPr lang="fr-FR" sz="2000" dirty="0" err="1" smtClean="0"/>
              <a:t>Unterscheidung</a:t>
            </a:r>
            <a:r>
              <a:rPr lang="fr-FR" sz="2000" dirty="0" smtClean="0"/>
              <a:t>: In </a:t>
            </a:r>
            <a:r>
              <a:rPr lang="fr-FR" sz="2000" dirty="0" err="1" smtClean="0"/>
              <a:t>Frankreich</a:t>
            </a:r>
            <a:r>
              <a:rPr lang="fr-FR" sz="2000" dirty="0" smtClean="0"/>
              <a:t> </a:t>
            </a:r>
            <a:r>
              <a:rPr lang="fr-FR" sz="2000" dirty="0" err="1" smtClean="0"/>
              <a:t>spielen</a:t>
            </a:r>
            <a:r>
              <a:rPr lang="fr-FR" sz="2000" dirty="0" smtClean="0"/>
              <a:t> </a:t>
            </a:r>
            <a:r>
              <a:rPr lang="fr-FR" sz="2000" dirty="0" err="1" smtClean="0"/>
              <a:t>niedergelassene</a:t>
            </a:r>
            <a:r>
              <a:rPr lang="fr-FR" sz="2000" dirty="0" smtClean="0"/>
              <a:t> </a:t>
            </a:r>
            <a:r>
              <a:rPr lang="fr-FR" sz="2000" dirty="0" err="1" smtClean="0"/>
              <a:t>Krankenpfleger</a:t>
            </a:r>
            <a:r>
              <a:rPr lang="fr-FR" sz="2000" dirty="0" smtClean="0"/>
              <a:t>/</a:t>
            </a:r>
            <a:r>
              <a:rPr lang="fr-FR" sz="2000" dirty="0" err="1" smtClean="0"/>
              <a:t>innen</a:t>
            </a:r>
            <a:r>
              <a:rPr lang="fr-FR" sz="2000" dirty="0" smtClean="0"/>
              <a:t> </a:t>
            </a:r>
            <a:r>
              <a:rPr lang="fr-FR" sz="2000" dirty="0" err="1" smtClean="0"/>
              <a:t>bei</a:t>
            </a:r>
            <a:r>
              <a:rPr lang="fr-FR" sz="2000" dirty="0" smtClean="0"/>
              <a:t> der </a:t>
            </a:r>
            <a:r>
              <a:rPr lang="fr-FR" sz="2000" dirty="0" err="1" smtClean="0"/>
              <a:t>Koordinierung</a:t>
            </a:r>
            <a:r>
              <a:rPr lang="fr-FR" sz="2000" dirty="0" smtClean="0"/>
              <a:t> mit </a:t>
            </a:r>
            <a:r>
              <a:rPr lang="fr-FR" sz="2000" dirty="0" err="1" smtClean="0"/>
              <a:t>Hilfsdiensten</a:t>
            </a:r>
            <a:r>
              <a:rPr lang="fr-FR" sz="2000" dirty="0" smtClean="0"/>
              <a:t> </a:t>
            </a:r>
            <a:r>
              <a:rPr lang="fr-FR" sz="2000" dirty="0" err="1" smtClean="0"/>
              <a:t>und</a:t>
            </a:r>
            <a:r>
              <a:rPr lang="fr-FR" sz="2000" dirty="0" smtClean="0"/>
              <a:t> </a:t>
            </a:r>
            <a:r>
              <a:rPr lang="fr-FR" sz="2000" dirty="0" err="1" smtClean="0"/>
              <a:t>Hausärzten</a:t>
            </a:r>
            <a:r>
              <a:rPr lang="fr-FR" sz="2000" dirty="0" smtClean="0"/>
              <a:t> </a:t>
            </a:r>
            <a:r>
              <a:rPr lang="fr-FR" sz="2000" dirty="0" err="1" smtClean="0"/>
              <a:t>eine</a:t>
            </a:r>
            <a:r>
              <a:rPr lang="fr-FR" sz="2000" dirty="0" smtClean="0"/>
              <a:t> </a:t>
            </a:r>
            <a:r>
              <a:rPr lang="fr-FR" sz="2000" dirty="0" err="1" smtClean="0"/>
              <a:t>wichtige</a:t>
            </a:r>
            <a:r>
              <a:rPr lang="fr-FR" sz="2000" dirty="0" smtClean="0"/>
              <a:t> Rolle. </a:t>
            </a:r>
            <a:r>
              <a:rPr lang="fr-FR" sz="2000" dirty="0" err="1" smtClean="0"/>
              <a:t>Sie</a:t>
            </a:r>
            <a:r>
              <a:rPr lang="fr-FR" sz="2000" dirty="0" smtClean="0"/>
              <a:t> </a:t>
            </a:r>
            <a:r>
              <a:rPr lang="fr-FR" sz="2000" dirty="0" err="1" smtClean="0"/>
              <a:t>können</a:t>
            </a:r>
            <a:r>
              <a:rPr lang="fr-FR" sz="2000" dirty="0" smtClean="0"/>
              <a:t> </a:t>
            </a:r>
            <a:r>
              <a:rPr lang="fr-FR" sz="2000" dirty="0" err="1" smtClean="0"/>
              <a:t>ebenfalls</a:t>
            </a:r>
            <a:r>
              <a:rPr lang="fr-FR" sz="2000" dirty="0" smtClean="0"/>
              <a:t> in </a:t>
            </a:r>
            <a:r>
              <a:rPr lang="fr-FR" sz="2000" dirty="0" err="1" smtClean="0"/>
              <a:t>Krankenpflegerzentren</a:t>
            </a:r>
            <a:r>
              <a:rPr lang="fr-FR" sz="2000" dirty="0" smtClean="0"/>
              <a:t> </a:t>
            </a:r>
            <a:r>
              <a:rPr lang="fr-FR" sz="2000" dirty="0" err="1" smtClean="0"/>
              <a:t>arbeiten</a:t>
            </a:r>
            <a:r>
              <a:rPr lang="fr-FR" sz="2000" dirty="0" smtClean="0"/>
              <a:t>. </a:t>
            </a:r>
            <a:endParaRPr lang="fr-FR" sz="2000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Textfeld 5"/>
          <p:cNvSpPr txBox="1"/>
          <p:nvPr/>
        </p:nvSpPr>
        <p:spPr>
          <a:xfrm>
            <a:off x="6616152" y="405109"/>
            <a:ext cx="5121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Les services d´aide et de soins à domicile gagnent en importance</a:t>
            </a:r>
          </a:p>
        </p:txBody>
      </p:sp>
      <p:sp>
        <p:nvSpPr>
          <p:cNvPr id="7" name="ZoneTexte 3"/>
          <p:cNvSpPr txBox="1"/>
          <p:nvPr/>
        </p:nvSpPr>
        <p:spPr>
          <a:xfrm>
            <a:off x="6228953" y="1224142"/>
            <a:ext cx="598230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070C0"/>
                </a:solidFill>
              </a:rPr>
              <a:t>Le nombre de services d´aide et de soins à domicile augmente dans les trois pays. Ils assurent:</a:t>
            </a:r>
          </a:p>
          <a:p>
            <a:endParaRPr lang="fr-FR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70C0"/>
                </a:solidFill>
              </a:rPr>
              <a:t>Des prestations de soins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70C0"/>
                </a:solidFill>
              </a:rPr>
              <a:t>Des prestations ménagères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70C0"/>
                </a:solidFill>
              </a:rPr>
              <a:t>Des activités d´accompagnement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 smtClean="0">
                <a:solidFill>
                  <a:srgbClr val="0070C0"/>
                </a:solidFill>
              </a:rPr>
              <a:t>Alors qu´on différencie entre les services d´aide et les services de soins à domicile en France et en Allemagne, toutes les prestations sont assurées par </a:t>
            </a:r>
            <a:r>
              <a:rPr lang="fr-FR" sz="2000" dirty="0" err="1" smtClean="0">
                <a:solidFill>
                  <a:srgbClr val="0070C0"/>
                </a:solidFill>
              </a:rPr>
              <a:t>Spitex</a:t>
            </a:r>
            <a:r>
              <a:rPr lang="fr-FR" sz="2000" dirty="0" smtClean="0">
                <a:solidFill>
                  <a:srgbClr val="0070C0"/>
                </a:solidFill>
              </a:rPr>
              <a:t> (Aide et soins à domicile) en Suisse, qui est responsable des deux domaines (projet en France des SPASAD) </a:t>
            </a:r>
          </a:p>
          <a:p>
            <a:endParaRPr lang="fr-FR" sz="2000" dirty="0">
              <a:solidFill>
                <a:srgbClr val="0070C0"/>
              </a:solidFill>
            </a:endParaRPr>
          </a:p>
          <a:p>
            <a:r>
              <a:rPr lang="fr-FR" sz="2000" dirty="0" smtClean="0">
                <a:solidFill>
                  <a:srgbClr val="0070C0"/>
                </a:solidFill>
              </a:rPr>
              <a:t>Une autre différence: Le rôle important des infirmiers libéraux dans la coordination avec les services et les médecins généralistes; et des centres infirmiers en France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23" y="239674"/>
            <a:ext cx="2004061" cy="1093826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58073" y="2690818"/>
            <a:ext cx="49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Gleichzeitig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nimmt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Verweildauer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Pflegeheimen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ab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96940" y="2131492"/>
            <a:ext cx="114293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Textfeld 7"/>
          <p:cNvSpPr txBox="1"/>
          <p:nvPr/>
        </p:nvSpPr>
        <p:spPr>
          <a:xfrm>
            <a:off x="6101474" y="2640717"/>
            <a:ext cx="5590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En même temps, la durée moyenne de séjour en établissement baisse</a:t>
            </a:r>
          </a:p>
        </p:txBody>
      </p:sp>
    </p:spTree>
    <p:extLst>
      <p:ext uri="{BB962C8B-B14F-4D97-AF65-F5344CB8AC3E}">
        <p14:creationId xmlns:p14="http://schemas.microsoft.com/office/powerpoint/2010/main" val="34376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23" y="239673"/>
            <a:ext cx="1264377" cy="69010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96940" y="2131492"/>
            <a:ext cx="114293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67" y="777021"/>
            <a:ext cx="7450666" cy="445114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12059" y="5207064"/>
            <a:ext cx="5302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 der Schweiz </a:t>
            </a:r>
            <a:r>
              <a:rPr lang="fr-FR" dirty="0" err="1" smtClean="0"/>
              <a:t>kann</a:t>
            </a:r>
            <a:r>
              <a:rPr lang="fr-FR" dirty="0" smtClean="0"/>
              <a:t> die </a:t>
            </a:r>
            <a:r>
              <a:rPr lang="fr-FR" dirty="0" err="1" smtClean="0"/>
              <a:t>geringste</a:t>
            </a:r>
            <a:r>
              <a:rPr lang="fr-FR" dirty="0" smtClean="0"/>
              <a:t> </a:t>
            </a:r>
            <a:r>
              <a:rPr lang="fr-FR" dirty="0" err="1" smtClean="0"/>
              <a:t>Verweildauer</a:t>
            </a:r>
            <a:r>
              <a:rPr lang="fr-FR" dirty="0" smtClean="0"/>
              <a:t> </a:t>
            </a:r>
            <a:r>
              <a:rPr lang="fr-FR" dirty="0" err="1" smtClean="0"/>
              <a:t>festgestellt</a:t>
            </a:r>
            <a:r>
              <a:rPr lang="fr-FR" dirty="0" smtClean="0"/>
              <a:t> </a:t>
            </a:r>
            <a:r>
              <a:rPr lang="fr-FR" dirty="0" err="1" smtClean="0"/>
              <a:t>werden</a:t>
            </a:r>
            <a:r>
              <a:rPr lang="fr-FR" dirty="0" smtClean="0"/>
              <a:t>. </a:t>
            </a:r>
            <a:r>
              <a:rPr lang="fr-FR" dirty="0" err="1" smtClean="0"/>
              <a:t>Pflegebedürftige</a:t>
            </a:r>
            <a:r>
              <a:rPr lang="fr-FR" dirty="0" smtClean="0"/>
              <a:t> </a:t>
            </a:r>
            <a:r>
              <a:rPr lang="fr-FR" dirty="0" err="1" smtClean="0"/>
              <a:t>Personen</a:t>
            </a:r>
            <a:r>
              <a:rPr lang="fr-FR" dirty="0" smtClean="0"/>
              <a:t> </a:t>
            </a:r>
            <a:r>
              <a:rPr lang="fr-FR" dirty="0" err="1" smtClean="0"/>
              <a:t>gehen</a:t>
            </a:r>
            <a:r>
              <a:rPr lang="fr-FR" dirty="0" smtClean="0"/>
              <a:t> </a:t>
            </a:r>
            <a:r>
              <a:rPr lang="fr-FR" dirty="0" err="1" smtClean="0"/>
              <a:t>erst</a:t>
            </a:r>
            <a:r>
              <a:rPr lang="fr-FR" dirty="0" smtClean="0"/>
              <a:t> mit </a:t>
            </a:r>
            <a:r>
              <a:rPr lang="fr-FR" dirty="0" err="1" smtClean="0"/>
              <a:t>sehr</a:t>
            </a:r>
            <a:r>
              <a:rPr lang="fr-FR" dirty="0" smtClean="0"/>
              <a:t> </a:t>
            </a:r>
            <a:r>
              <a:rPr lang="fr-FR" dirty="0" err="1" smtClean="0"/>
              <a:t>fortgeschrittenem</a:t>
            </a:r>
            <a:r>
              <a:rPr lang="fr-FR" dirty="0" smtClean="0"/>
              <a:t> Alter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hoher</a:t>
            </a:r>
            <a:r>
              <a:rPr lang="fr-FR" dirty="0" smtClean="0"/>
              <a:t> </a:t>
            </a:r>
            <a:r>
              <a:rPr lang="fr-FR" dirty="0" err="1" smtClean="0"/>
              <a:t>Pflegebedürfitgkeit</a:t>
            </a:r>
            <a:r>
              <a:rPr lang="fr-FR" dirty="0" smtClean="0"/>
              <a:t> in </a:t>
            </a:r>
            <a:r>
              <a:rPr lang="fr-FR" dirty="0" err="1" smtClean="0"/>
              <a:t>ein</a:t>
            </a:r>
            <a:r>
              <a:rPr lang="fr-FR" dirty="0" smtClean="0"/>
              <a:t> </a:t>
            </a:r>
            <a:r>
              <a:rPr lang="fr-FR" dirty="0" err="1" smtClean="0"/>
              <a:t>Pflegeheim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10" name="ZoneTexte 1"/>
          <p:cNvSpPr txBox="1"/>
          <p:nvPr/>
        </p:nvSpPr>
        <p:spPr>
          <a:xfrm>
            <a:off x="6546018" y="5265972"/>
            <a:ext cx="5302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La Suisse présente la durée moyenne de séjour la plus courte. Les personnes dépendantes entrent en établissement avec un âge et une dépendance très avancés.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02102" y="221163"/>
            <a:ext cx="3725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Schweiz/</a:t>
            </a:r>
            <a:r>
              <a:rPr lang="fr-FR" sz="2000" b="1" dirty="0" smtClean="0">
                <a:solidFill>
                  <a:srgbClr val="4472C4"/>
                </a:solidFill>
              </a:rPr>
              <a:t>Suisse</a:t>
            </a:r>
            <a:endParaRPr lang="fr-FR" sz="2000" b="1" dirty="0">
              <a:solidFill>
                <a:srgbClr val="4472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12059" y="1890095"/>
            <a:ext cx="609302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de-DE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19" y="123833"/>
            <a:ext cx="986852" cy="538628"/>
          </a:xfrm>
          <a:prstGeom prst="rect">
            <a:avLst/>
          </a:prstGeom>
        </p:spPr>
      </p:pic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3357495599"/>
              </p:ext>
            </p:extLst>
          </p:nvPr>
        </p:nvGraphicFramePr>
        <p:xfrm>
          <a:off x="526078" y="1264878"/>
          <a:ext cx="10840422" cy="485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ZoneTexte 8"/>
          <p:cNvSpPr txBox="1"/>
          <p:nvPr/>
        </p:nvSpPr>
        <p:spPr>
          <a:xfrm>
            <a:off x="881377" y="647669"/>
            <a:ext cx="4846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Deutschland</a:t>
            </a:r>
            <a:r>
              <a:rPr lang="fr-FR" b="1" dirty="0" smtClean="0"/>
              <a:t>/</a:t>
            </a:r>
            <a:r>
              <a:rPr lang="fr-FR" b="1" dirty="0" smtClean="0">
                <a:solidFill>
                  <a:srgbClr val="4472C4"/>
                </a:solidFill>
              </a:rPr>
              <a:t>Allemagne</a:t>
            </a:r>
            <a:endParaRPr lang="fr-FR" b="1" dirty="0">
              <a:solidFill>
                <a:srgbClr val="4472C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4592" y="6292334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Quelle/</a:t>
            </a:r>
            <a:r>
              <a:rPr lang="de-DE" dirty="0" smtClean="0">
                <a:solidFill>
                  <a:srgbClr val="4472C4"/>
                </a:solidFill>
              </a:rPr>
              <a:t>Source</a:t>
            </a:r>
            <a:r>
              <a:rPr lang="de-DE" dirty="0" smtClean="0"/>
              <a:t>: Alters</a:t>
            </a:r>
            <a:r>
              <a:rPr lang="de-DE" dirty="0"/>
              <a:t>-Instituts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8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1139</Words>
  <Application>Microsoft Office PowerPoint</Application>
  <PresentationFormat>Breitbild</PresentationFormat>
  <Paragraphs>230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Eddie Pradier</dc:creator>
  <cp:lastModifiedBy>Lydia Kassa</cp:lastModifiedBy>
  <cp:revision>150</cp:revision>
  <cp:lastPrinted>2017-10-17T15:39:14Z</cp:lastPrinted>
  <dcterms:created xsi:type="dcterms:W3CDTF">2016-09-09T12:15:53Z</dcterms:created>
  <dcterms:modified xsi:type="dcterms:W3CDTF">2018-10-17T13:32:03Z</dcterms:modified>
</cp:coreProperties>
</file>