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0080625" cy="7559675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94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hangingPunct="0">
              <a:defRPr sz="1400"/>
            </a:pPr>
            <a:endParaRPr lang="de-CH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algn="r" hangingPunct="0">
              <a:defRPr sz="1400"/>
            </a:pPr>
            <a:fld id="{2D462A8F-496D-4DFA-85FB-44E68FBBDCC3}" type="datetimeFigureOut">
              <a:t>23.10.2017</a:t>
            </a:fld>
            <a:endParaRPr lang="de-CH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hangingPunct="0">
              <a:defRPr sz="1400"/>
            </a:pPr>
            <a:endParaRPr lang="de-CH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algn="r" hangingPunct="0">
              <a:defRPr sz="1400"/>
            </a:pPr>
            <a:fld id="{D9B8FE3A-C5A6-4F7C-B5E1-BE7AD357DEDB}" type="slidenum">
              <a:t>‹Nr.›</a:t>
            </a:fld>
            <a:endParaRPr lang="de-CH" sz="130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4941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CH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CH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22F1D73-29C4-43B6-8C06-915A83638855}" type="datetimeFigureOut">
              <a:t>23.10.2017</a:t>
            </a:fld>
            <a:endParaRPr lang="de-CH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CH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CH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DA9767E-5BFE-4C83-B080-CBFEA43417D3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598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CH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556880"/>
          </a:xfrm>
        </p:spPr>
        <p:txBody>
          <a:bodyPr wrap="square" lIns="90000" tIns="45000" rIns="90000" bIns="45000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85156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25114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28145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89897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72650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51265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47679" y="9430560"/>
            <a:ext cx="2949480" cy="49572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AF4D53C9-9E4A-456E-B20A-3C6BF5E350C4}" type="slidenum">
              <a:t>15</a:t>
            </a:fld>
            <a:endParaRPr lang="de-CH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84211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47679" y="9430560"/>
            <a:ext cx="2949480" cy="49572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DD5F6C23-603F-4615-9E74-F79EE63409D6}" type="slidenum">
              <a:t>16</a:t>
            </a:fld>
            <a:endParaRPr lang="de-CH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18644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47679" y="9430560"/>
            <a:ext cx="2949480" cy="49572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D453AFC4-D09D-4BAC-8CF6-2AC9CAAA34C5}" type="slidenum">
              <a:t>17</a:t>
            </a:fld>
            <a:endParaRPr lang="de-CH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2826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3902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47679" y="9430560"/>
            <a:ext cx="2949480" cy="49572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48647D1-8436-4FDA-8151-8BA026D0EA51}" type="slidenum">
              <a:t>3</a:t>
            </a:fld>
            <a:endParaRPr lang="de-CH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9967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68403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17293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85843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45506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07490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680" y="4714920"/>
            <a:ext cx="5437800" cy="44665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 sz="26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2715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29897E-71D5-444E-A6D6-C039A043A2CF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004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EBCDA8-D146-4548-B472-F1F18B4194E2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454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D2212B-F768-4F21-A9C3-38D90A3FFA38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50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F77630-30E6-4CE2-82C2-BC8776E05BA4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59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5EB53F-ED14-4F1D-A071-1B7439759594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320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2864E0-2C81-43FA-80B7-0D6780619F64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64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792163"/>
            <a:ext cx="4459287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792163"/>
            <a:ext cx="4460875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CDCC8F-042A-4469-B15A-FD860B50BDAF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405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7C69D3-A4BA-4A6A-A4AC-5ACD8B89A391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061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BDDC1C-5C37-4EC7-A9DF-35DF12457A97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02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55A56F-6D58-4988-A223-57E72A09464E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46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DCDDD2-6C2E-4B77-B3A6-55EA10D858B9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02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B2A392-71D9-45C1-89EC-8AC8E38A7544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933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DCDDB5-8F1D-4EFC-8F1A-DEADA29B6D0D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102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23E5D1-2C97-4009-9C5C-8F99E1DDA675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954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792163"/>
            <a:ext cx="2266950" cy="6696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792163"/>
            <a:ext cx="6653212" cy="6696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F14752-FB4A-4F40-B9E7-286B558A4C26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865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9B97562-B242-4EDA-B7F0-E46995709B38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933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E4B074B-6938-4DA7-ABDB-981B515E9D05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912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ACF144F-2AB9-4370-AA24-7F420EDF435C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215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6B39D4F-0CA7-4DF5-9FB1-72F8389D1DD0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953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CF32DF5-C6AE-47FE-8D18-D7C95BA87BBB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350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FFA21F3-9540-4299-BA6E-DF3CCAAD723D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219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CCCF6AA-C64D-4726-8CDE-1F5F84A2CB8A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886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D6EE4-E7C3-49BB-9409-39630C2AD392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447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FFA2F67-2503-4D7A-842E-5D4425457CF7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58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84FB250-496D-4FEC-AB67-D4EA278F12FA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112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F453278-6C5F-4A04-A906-24F1824D6EE3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729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32B4600-E483-4A38-A867-E0A3AD329125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41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1DD2E9-44C3-4A1B-9C67-61D2858D9804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22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AF3310-685D-4FCE-9F55-70C518F57642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036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86CE30-775C-4137-848E-E7180E9A6246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339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792163"/>
            <a:ext cx="4459287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792163"/>
            <a:ext cx="4460875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33CE56-FB98-4714-8022-D65ACD66294E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963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DD65A0-9314-4FEB-BF55-3CDC7FD5E70F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987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261981-5F0D-43EC-A66E-3060FF45B535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532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7B819B-266D-4439-BA20-61E806472A12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003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F34439-17CF-4667-964E-0A4B6D3B5F5E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260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A02042-0A6D-43C1-8B27-3F9460B7B345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680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63912C-8BCE-4AB7-84F8-3075B6517E0D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287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63E60F-35CF-41E0-B0CA-B732A4209219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310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792163"/>
            <a:ext cx="2266950" cy="6696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792163"/>
            <a:ext cx="6653212" cy="6696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868AC3-99D3-4231-AD7B-A69AA16F7AD0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19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441E2C-FFEE-4732-92AD-70E15F0940BD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810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5BB3F3-5894-4829-80C9-36B931679C63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682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658967-C947-4CB9-A2A8-53EF16351F90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816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80CF8E-11A0-40BD-9546-6D6AE448AF07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031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394800-12F4-41CE-8380-EA3FE4FFF2DF}" type="slidenum"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037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2"/>
          </p:nvPr>
        </p:nvSpPr>
        <p:spPr>
          <a:xfrm>
            <a:off x="503999" y="5375160"/>
            <a:ext cx="2347920" cy="520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de-CH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3"/>
          </p:nvPr>
        </p:nvSpPr>
        <p:spPr>
          <a:xfrm>
            <a:off x="3447360" y="5375160"/>
            <a:ext cx="3194640" cy="520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de-CH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4"/>
          </p:nvPr>
        </p:nvSpPr>
        <p:spPr>
          <a:xfrm>
            <a:off x="7227360" y="5375160"/>
            <a:ext cx="2347920" cy="520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CH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26B96F0-B9B5-446A-B74B-982DDCEDF066}" type="slidenum">
              <a:t>‹Nr.›</a:t>
            </a:fld>
            <a:endParaRPr lang="de-CH"/>
          </a:p>
        </p:txBody>
      </p:sp>
      <p:sp>
        <p:nvSpPr>
          <p:cNvPr id="5" name="Titelplatzhalter 4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6" name="Textplatzhalter 5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2000" cy="49888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lbany" pitchFamily="16"/>
                <a:ea typeface="Microsoft YaHei" pitchFamily="2"/>
                <a:cs typeface="Tahoma"/>
              </a:defRPr>
            </a:defPPr>
            <a:lvl1pPr marL="432000" marR="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lbany" pitchFamily="16"/>
                <a:ea typeface="Microsoft YaHei" pitchFamily="2"/>
                <a:cs typeface="Tahoma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de-DE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7"/>
        </a:spcAft>
        <a:tabLst/>
        <a:defRPr lang="de-CH" sz="3200" b="0" i="0" u="none" strike="noStrike" kern="1200" spc="0">
          <a:ln>
            <a:noFill/>
          </a:ln>
          <a:solidFill>
            <a:srgbClr val="000000"/>
          </a:solidFill>
          <a:latin typeface="Albany" pitchFamily="18"/>
          <a:ea typeface="Microsoft YaHei" pitchFamily="2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3999" y="622584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DE"/>
              <a:t>Klicken Sie, um das Format des Titeltextes zu bearbeitenTitelmasterformat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503999" y="792000"/>
            <a:ext cx="9071280" cy="4139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marR="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lbany" pitchFamily="16"/>
                <a:ea typeface="Microsoft YaHei" pitchFamily="2"/>
                <a:cs typeface="Tahoma"/>
              </a:defRPr>
            </a:defPPr>
            <a:lvl1pPr marL="432000" marR="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lbany" pitchFamily="16"/>
                <a:ea typeface="Microsoft YaHei" pitchFamily="2"/>
                <a:cs typeface="Tahoma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9pPr>
          </a:lstStyle>
          <a:p>
            <a:pPr lvl="0"/>
            <a:r>
              <a:rPr lang="de-CH"/>
              <a:t>Klicken Sie, um die Formate des Gliederungstextes zu bearbeiten</a:t>
            </a:r>
          </a:p>
          <a:p>
            <a:pPr lvl="1"/>
            <a:r>
              <a:rPr lang="de-CH"/>
              <a:t>Zweite Gliederungsebene</a:t>
            </a:r>
          </a:p>
          <a:p>
            <a:pPr lvl="2"/>
            <a:r>
              <a:rPr lang="de-CH"/>
              <a:t>Dritte Gliederungsebene</a:t>
            </a:r>
          </a:p>
          <a:p>
            <a:pPr lvl="3"/>
            <a:r>
              <a:rPr lang="de-CH"/>
              <a:t>Vierte Gliederungsebene</a:t>
            </a:r>
          </a:p>
          <a:p>
            <a:pPr lvl="4"/>
            <a:r>
              <a:rPr lang="de-CH"/>
              <a:t>Fünfte Gliederungsebene</a:t>
            </a:r>
          </a:p>
          <a:p>
            <a:pPr lvl="5"/>
            <a:r>
              <a:rPr lang="de-CH"/>
              <a:t>Sechste Gliederungsebene</a:t>
            </a:r>
          </a:p>
          <a:p>
            <a:pPr lvl="6"/>
            <a:r>
              <a:rPr lang="de-CH"/>
              <a:t>Siebente Gliederungsebene</a:t>
            </a:r>
          </a:p>
          <a:p>
            <a:pPr lvl="7"/>
            <a:r>
              <a:rPr lang="de-CH"/>
              <a:t>Achte Gliederungsebene</a:t>
            </a:r>
          </a:p>
          <a:p>
            <a:pPr lvl="0"/>
            <a:r>
              <a:rPr lang="de-CH"/>
              <a:t>Neunte GliederungsebeneTextmasterformat bearbeiten</a:t>
            </a:r>
          </a:p>
          <a:p>
            <a:pPr lvl="0"/>
            <a:r>
              <a:rPr lang="de-CH"/>
              <a:t>Zweite Ebene</a:t>
            </a:r>
          </a:p>
          <a:p>
            <a:pPr lvl="0"/>
            <a:r>
              <a:rPr lang="de-CH"/>
              <a:t>Dritte Ebene</a:t>
            </a:r>
          </a:p>
          <a:p>
            <a:pPr lvl="0"/>
            <a:r>
              <a:rPr lang="de-CH"/>
              <a:t>Vierte Ebene</a:t>
            </a:r>
          </a:p>
          <a:p>
            <a:pPr lvl="0"/>
            <a:r>
              <a:rPr lang="de-CH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5375160"/>
            <a:ext cx="2347920" cy="520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de-CH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5375160"/>
            <a:ext cx="3194640" cy="520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de-CH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375160"/>
            <a:ext cx="2347920" cy="520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CH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59F50E7-3A93-4F88-A116-A4D8AE584CB2}" type="slidenum"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buNone/>
        <a:tabLst/>
        <a:defRPr lang="de-DE" sz="4400" b="1" i="0" u="none" strike="noStrike" kern="1200" spc="0">
          <a:ln>
            <a:noFill/>
          </a:ln>
          <a:solidFill>
            <a:srgbClr val="FFFFFF"/>
          </a:solidFill>
          <a:latin typeface="Albany" pitchFamily="18"/>
          <a:ea typeface="Microsoft YaHei" pitchFamily="2"/>
          <a:cs typeface="Tahoma" pitchFamily="2"/>
        </a:defRPr>
      </a:lvl1pPr>
    </p:titleStyle>
    <p:bodyStyle>
      <a:lvl1pPr lvl="0">
        <a:buSzPct val="45000"/>
        <a:buFont typeface="StarSymbol"/>
        <a:buChar char="●"/>
        <a:tabLst/>
        <a:defRPr lang="de-CH" sz="3200" b="0" i="0" u="none" strike="noStrike" spc="0">
          <a:latin typeface="Albany" pitchFamily="18"/>
          <a:cs typeface="Tahoma" pitchFamily="2"/>
        </a:defRPr>
      </a:lvl1pPr>
      <a:lvl2pPr lvl="1">
        <a:buSzPct val="75000"/>
        <a:buFont typeface="StarSymbol"/>
        <a:buChar char="–"/>
        <a:tabLst/>
        <a:defRPr lang="de-CH" sz="3200" b="0" i="0" u="none" strike="noStrike" spc="0">
          <a:latin typeface="Albany" pitchFamily="18"/>
          <a:cs typeface="Tahoma" pitchFamily="2"/>
        </a:defRPr>
      </a:lvl2pPr>
      <a:lvl3pPr lvl="2">
        <a:buSzPct val="45000"/>
        <a:buFont typeface="StarSymbol"/>
        <a:buChar char="●"/>
        <a:tabLst/>
        <a:defRPr lang="de-CH" sz="3200" b="0" i="0" u="none" strike="noStrike" spc="0">
          <a:latin typeface="Albany" pitchFamily="18"/>
          <a:cs typeface="Tahoma" pitchFamily="2"/>
        </a:defRPr>
      </a:lvl3pPr>
      <a:lvl4pPr lvl="3">
        <a:buSzPct val="75000"/>
        <a:buFont typeface="StarSymbol"/>
        <a:buChar char="–"/>
        <a:tabLst/>
        <a:defRPr lang="de-CH" sz="3200" b="0" i="0" u="none" strike="noStrike" spc="0">
          <a:latin typeface="Albany" pitchFamily="18"/>
          <a:cs typeface="Tahoma" pitchFamily="2"/>
        </a:defRPr>
      </a:lvl4pPr>
      <a:lvl5pPr lvl="4">
        <a:buSzPct val="45000"/>
        <a:buFont typeface="StarSymbol"/>
        <a:buChar char="●"/>
        <a:tabLst/>
        <a:defRPr lang="de-CH" sz="3200" b="0" i="0" u="none" strike="noStrike" spc="0">
          <a:latin typeface="Albany" pitchFamily="18"/>
          <a:cs typeface="Tahoma" pitchFamily="2"/>
        </a:defRPr>
      </a:lvl5pPr>
      <a:lvl6pPr lvl="5">
        <a:buSzPct val="45000"/>
        <a:buFont typeface="StarSymbol"/>
        <a:buChar char="●"/>
        <a:tabLst/>
        <a:defRPr lang="de-CH" sz="3200" b="0" i="0" u="none" strike="noStrike" spc="0">
          <a:latin typeface="Albany" pitchFamily="18"/>
          <a:cs typeface="Tahoma" pitchFamily="2"/>
        </a:defRPr>
      </a:lvl6pPr>
      <a:lvl7pPr lvl="6">
        <a:buSzPct val="45000"/>
        <a:buFont typeface="StarSymbol"/>
        <a:buChar char="●"/>
        <a:tabLst/>
        <a:defRPr lang="de-CH" sz="3200" b="0" i="0" u="none" strike="noStrike" spc="0">
          <a:latin typeface="Albany" pitchFamily="18"/>
          <a:cs typeface="Tahoma" pitchFamily="2"/>
        </a:defRPr>
      </a:lvl7pPr>
      <a:lvl8pPr lvl="7">
        <a:buSzPct val="45000"/>
        <a:buFont typeface="StarSymbol"/>
        <a:buChar char="●"/>
        <a:tabLst/>
        <a:defRPr lang="de-CH" sz="3200" b="0" i="0" u="none" strike="noStrike" spc="0">
          <a:latin typeface="Albany" pitchFamily="18"/>
          <a:cs typeface="Tahoma" pitchFamily="2"/>
        </a:defRPr>
      </a:lvl8pPr>
      <a:lvl9pPr marL="0" marR="0" lvl="0" indent="0" rtl="0" hangingPunct="0">
        <a:spcBef>
          <a:spcPts val="0"/>
        </a:spcBef>
        <a:spcAft>
          <a:spcPts val="1417"/>
        </a:spcAft>
        <a:buNone/>
        <a:tabLst/>
        <a:defRPr lang="de-CH" sz="3200" b="0" i="0" u="none" strike="noStrike" spc="0">
          <a:latin typeface="Albany" pitchFamily="18"/>
          <a:cs typeface="Tahoma" pitchFamily="2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9168840" y="7113599"/>
            <a:ext cx="750600" cy="3445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CH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AA79895-4C76-42EA-BF4A-FF7410C82903}" type="slidenum">
              <a:t>‹Nr.›</a:t>
            </a:fld>
            <a:endParaRPr lang="de-CH"/>
          </a:p>
        </p:txBody>
      </p:sp>
      <p:sp>
        <p:nvSpPr>
          <p:cNvPr id="3" name="Titelplatzhalter 2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2000" cy="49888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lbany" pitchFamily="16"/>
                <a:ea typeface="Microsoft YaHei" pitchFamily="2"/>
                <a:cs typeface="Tahoma"/>
              </a:defRPr>
            </a:defPPr>
            <a:lvl1pPr marL="432000" marR="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lbany" pitchFamily="16"/>
                <a:ea typeface="Microsoft YaHei" pitchFamily="2"/>
                <a:cs typeface="Tahoma"/>
              </a:defRPr>
            </a:lvl1pPr>
            <a:lvl2pPr marL="864000" marR="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2pPr>
            <a:lvl3pPr marL="1295999" marR="0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3pPr>
            <a:lvl4pPr marL="1728000" marR="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4pPr>
            <a:lvl5pPr marL="2160000" marR="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5pPr>
            <a:lvl6pPr marL="2592000" marR="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6pPr>
            <a:lvl7pPr marL="3024000" marR="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7pPr>
            <a:lvl8pPr marL="3456000" marR="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8pPr>
            <a:lvl9pPr marL="3887999" marR="0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CH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6"/>
                <a:ea typeface="Microsoft YaHei" pitchFamily="2"/>
                <a:cs typeface="Tahoma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de-DE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7"/>
        </a:spcAft>
        <a:tabLst/>
        <a:defRPr lang="de-CH" sz="3200" b="0" i="0" u="none" strike="noStrike" kern="1200" spc="0">
          <a:ln>
            <a:noFill/>
          </a:ln>
          <a:solidFill>
            <a:srgbClr val="000000"/>
          </a:solidFill>
          <a:latin typeface="Albany" pitchFamily="18"/>
          <a:ea typeface="Microsoft YaHei" pitchFamily="2"/>
          <a:cs typeface="Tahoma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9" y="6225480"/>
            <a:ext cx="90723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791640"/>
            <a:ext cx="9072360" cy="413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5374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de-CH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5374800"/>
            <a:ext cx="319536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de-CH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CH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720" y="5374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de-CH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A129A62-3558-4804-B0D0-63B6813FE81F}" type="slidenum"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de-CH" sz="4080" b="1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de-CH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/>
          <p:cNvSpPr txBox="1">
            <a:spLocks noGrp="1"/>
          </p:cNvSpPr>
          <p:nvPr>
            <p:ph type="subTitle" idx="4294967295"/>
          </p:nvPr>
        </p:nvSpPr>
        <p:spPr>
          <a:xfrm>
            <a:off x="540000" y="363239"/>
            <a:ext cx="9071280" cy="5079240"/>
          </a:xfrm>
        </p:spPr>
        <p:txBody>
          <a:bodyPr wrap="square" lIns="90000" tIns="45000" rIns="90000" bIns="4500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5640" algn="ctr">
              <a:buNone/>
            </a:pPr>
            <a:r>
              <a:rPr lang="de-CH" sz="4000" b="1">
                <a:solidFill>
                  <a:srgbClr val="000000"/>
                </a:solidFill>
                <a:latin typeface="Arial" pitchFamily="34"/>
                <a:cs typeface="Arial" pitchFamily="34"/>
              </a:rPr>
              <a:t>Pflegeausbildung am Oberrhein</a:t>
            </a:r>
          </a:p>
          <a:p>
            <a:pPr marL="0" lvl="0" indent="-215640" algn="ctr">
              <a:buNone/>
            </a:pPr>
            <a:endParaRPr lang="de-CH" sz="4000" b="1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-215640" algn="ctr">
              <a:buNone/>
            </a:pPr>
            <a:r>
              <a:rPr lang="de-CH" sz="4000" b="1">
                <a:solidFill>
                  <a:srgbClr val="000000"/>
                </a:solidFill>
                <a:latin typeface="Arial" pitchFamily="34"/>
                <a:cs typeface="Arial" pitchFamily="34"/>
              </a:rPr>
              <a:t>Situation in der Schweiz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422240" y="2467439"/>
            <a:ext cx="761759" cy="952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1"/>
          <p:cNvSpPr/>
          <p:nvPr/>
        </p:nvSpPr>
        <p:spPr>
          <a:xfrm>
            <a:off x="1832040" y="5076000"/>
            <a:ext cx="575244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Martin Kohlbrenner  Erziehungsdepartement       Basel Stadt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Barbara Bourgin        Bethesda Alterszentren         Basel Stadt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6225840"/>
            <a:ext cx="9071280" cy="1261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1800000"/>
            <a:ext cx="961236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Fachleute Gesundheit: eine Erfolgsgeschichte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Fachpersonenentwicklung IST-SOLL</a:t>
            </a:r>
          </a:p>
          <a:p>
            <a:pPr marL="0" lvl="0" indent="0">
              <a:spcAft>
                <a:spcPts val="1417"/>
              </a:spcAft>
            </a:pPr>
            <a:r>
              <a:rPr lang="de-CH" b="1">
                <a:latin typeface="Arial" pitchFamily="32"/>
                <a:cs typeface="Arial" pitchFamily="32"/>
              </a:rPr>
              <a:t>Auflagen Ausbildungen (Bonus/Malus-System)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Arbeitszeiten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1800000"/>
            <a:ext cx="8999640" cy="410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1800000"/>
            <a:ext cx="907128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108000" lvl="0" indent="0">
              <a:spcAft>
                <a:spcPts val="1417"/>
              </a:spcAft>
              <a:buNone/>
            </a:pPr>
            <a:r>
              <a:rPr lang="de-CH" b="1">
                <a:solidFill>
                  <a:srgbClr val="000000"/>
                </a:solidFill>
                <a:latin typeface="Arial" pitchFamily="32"/>
                <a:cs typeface="Arial" pitchFamily="32"/>
              </a:rPr>
              <a:t>Die drei Lernorte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1800000"/>
            <a:ext cx="907128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108000" lvl="0" indent="0">
              <a:spcAft>
                <a:spcPts val="1417"/>
              </a:spcAft>
              <a:buNone/>
            </a:pPr>
            <a:r>
              <a:rPr lang="de-CH" b="1">
                <a:latin typeface="Arial" pitchFamily="32"/>
                <a:cs typeface="Arial" pitchFamily="32"/>
              </a:rPr>
              <a:t>Drei Wege zum Berufsabschluss</a:t>
            </a:r>
          </a:p>
          <a:p>
            <a:pPr marL="0" lvl="0" indent="0">
              <a:spcAft>
                <a:spcPts val="1417"/>
              </a:spcAft>
            </a:pPr>
            <a:r>
              <a:rPr lang="de-CH" b="1">
                <a:latin typeface="Arial" pitchFamily="32"/>
                <a:cs typeface="Arial" pitchFamily="32"/>
              </a:rPr>
              <a:t>Lehrvertrag mit Qualifikationsverfahren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Nachholbildung mit Qualifikationsverfahren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Anerkennung der Kompetenzen (sur Dossier)</a:t>
            </a:r>
          </a:p>
          <a:p>
            <a:pPr marL="0" lvl="0" indent="0">
              <a:spcAft>
                <a:spcPts val="1417"/>
              </a:spcAft>
              <a:buNone/>
            </a:pPr>
            <a:endParaRPr lang="de-CH">
              <a:latin typeface="Albany" pitchFamily="16"/>
              <a:cs typeface="Tahoma"/>
            </a:endParaRPr>
          </a:p>
          <a:p>
            <a:pPr marL="0" lvl="0" indent="0">
              <a:spcAft>
                <a:spcPts val="1417"/>
              </a:spcAft>
              <a:buNone/>
            </a:pPr>
            <a:endParaRPr lang="de-CH">
              <a:latin typeface="Albany" pitchFamily="16"/>
              <a:cs typeface="Tahom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6225840"/>
            <a:ext cx="9071280" cy="1261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1800000"/>
            <a:ext cx="907128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108000" lvl="0" indent="0">
              <a:spcAft>
                <a:spcPts val="1417"/>
              </a:spcAft>
              <a:buNone/>
            </a:pPr>
            <a:r>
              <a:rPr lang="de-CH" b="1">
                <a:latin typeface="Arial" pitchFamily="32"/>
                <a:cs typeface="Arial" pitchFamily="32"/>
              </a:rPr>
              <a:t>Drei Wege zum Berufsabschluss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Lehrvertrag mit Qualifikationsverfahren</a:t>
            </a:r>
          </a:p>
          <a:p>
            <a:pPr marL="0" lvl="0" indent="0">
              <a:spcAft>
                <a:spcPts val="1417"/>
              </a:spcAft>
            </a:pPr>
            <a:r>
              <a:rPr lang="de-CH" b="1">
                <a:latin typeface="Arial" pitchFamily="32"/>
                <a:cs typeface="Arial" pitchFamily="32"/>
              </a:rPr>
              <a:t>Nachholbildung mit Qualifikationsverfahren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Anerkennung der Kompetenzen (sur Dossier)</a:t>
            </a:r>
          </a:p>
          <a:p>
            <a:pPr marL="0" lvl="0" indent="0">
              <a:spcAft>
                <a:spcPts val="1417"/>
              </a:spcAft>
              <a:buNone/>
            </a:pPr>
            <a:endParaRPr lang="de-CH">
              <a:latin typeface="Albany" pitchFamily="16"/>
              <a:cs typeface="Tahoma"/>
            </a:endParaRPr>
          </a:p>
          <a:p>
            <a:pPr marL="0" lvl="0" indent="0">
              <a:spcAft>
                <a:spcPts val="1417"/>
              </a:spcAft>
              <a:buNone/>
            </a:pPr>
            <a:endParaRPr lang="de-CH">
              <a:latin typeface="Albany" pitchFamily="16"/>
              <a:cs typeface="Tahom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6225840"/>
            <a:ext cx="9071280" cy="1261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1800000"/>
            <a:ext cx="939636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108000" lvl="0" indent="0">
              <a:spcAft>
                <a:spcPts val="1417"/>
              </a:spcAft>
              <a:buNone/>
            </a:pPr>
            <a:r>
              <a:rPr lang="de-CH" b="1">
                <a:latin typeface="Arial" pitchFamily="32"/>
                <a:cs typeface="Arial" pitchFamily="32"/>
              </a:rPr>
              <a:t>Drei Wege zum Berufsabschluss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Lehrvertrag mit Qualifikationsverfahren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Nachholbildung mit Qualifikationsverfahren</a:t>
            </a:r>
          </a:p>
          <a:p>
            <a:pPr marL="0" lvl="0" indent="0">
              <a:spcAft>
                <a:spcPts val="1417"/>
              </a:spcAft>
            </a:pPr>
            <a:r>
              <a:rPr lang="de-CH" b="1">
                <a:latin typeface="Arial" pitchFamily="32"/>
                <a:cs typeface="Arial" pitchFamily="32"/>
              </a:rPr>
              <a:t>Anerkennung der Kompetenzen (sur Dossier)</a:t>
            </a:r>
          </a:p>
          <a:p>
            <a:pPr marL="0" lvl="0" indent="0">
              <a:spcAft>
                <a:spcPts val="1417"/>
              </a:spcAft>
              <a:buNone/>
            </a:pPr>
            <a:endParaRPr lang="de-CH">
              <a:latin typeface="Albany" pitchFamily="16"/>
              <a:cs typeface="Tahoma"/>
            </a:endParaRPr>
          </a:p>
          <a:p>
            <a:pPr marL="0" lvl="0" indent="0">
              <a:spcAft>
                <a:spcPts val="1417"/>
              </a:spcAft>
              <a:buNone/>
            </a:pPr>
            <a:endParaRPr lang="de-CH">
              <a:latin typeface="Albany" pitchFamily="16"/>
              <a:cs typeface="Tahom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 txBox="1">
            <a:spLocks noGrp="1"/>
          </p:cNvSpPr>
          <p:nvPr>
            <p:ph type="sldNum" sz="quarter" idx="8"/>
          </p:nvPr>
        </p:nvSpPr>
        <p:spPr>
          <a:xfrm>
            <a:off x="9168840" y="7113599"/>
            <a:ext cx="750600" cy="344520"/>
          </a:xfrm>
          <a:prstGeom prst="rect">
            <a:avLst/>
          </a:prstGeom>
          <a:noFill/>
          <a:ln>
            <a:noFill/>
          </a:ln>
        </p:spPr>
        <p:txBody>
          <a:bodyPr wrap="square" lIns="100800" tIns="50400" rIns="100800" bIns="50400" anchor="t"/>
          <a:lstStyle/>
          <a:p>
            <a:pPr lvl="0"/>
            <a:fld id="{9859488F-2A18-4480-9A7A-6616EC3C9E69}" type="slidenum">
              <a:t>15</a:t>
            </a:fld>
            <a:endParaRPr lang="de-CH" sz="1500">
              <a:solidFill>
                <a:srgbClr val="000000"/>
              </a:solidFill>
              <a:latin typeface="Arial" pitchFamily="18"/>
              <a:cs typeface="Tahoma" pitchFamily="2"/>
            </a:endParaRPr>
          </a:p>
        </p:txBody>
      </p:sp>
      <p:sp>
        <p:nvSpPr>
          <p:cNvPr id="3" name="Textfeld 2"/>
          <p:cNvSpPr/>
          <p:nvPr/>
        </p:nvSpPr>
        <p:spPr>
          <a:xfrm>
            <a:off x="360000" y="4860000"/>
            <a:ext cx="269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Eidg. Berufsattest EBA</a:t>
            </a:r>
          </a:p>
        </p:txBody>
      </p:sp>
      <p:sp>
        <p:nvSpPr>
          <p:cNvPr id="4" name="Textfeld 6"/>
          <p:cNvSpPr/>
          <p:nvPr/>
        </p:nvSpPr>
        <p:spPr>
          <a:xfrm>
            <a:off x="3600000" y="4500000"/>
            <a:ext cx="395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Eidg. Fähigkeitszeugnis EFZ</a:t>
            </a:r>
          </a:p>
        </p:txBody>
      </p:sp>
      <p:sp>
        <p:nvSpPr>
          <p:cNvPr id="5" name="Textfeld 7"/>
          <p:cNvSpPr/>
          <p:nvPr/>
        </p:nvSpPr>
        <p:spPr>
          <a:xfrm>
            <a:off x="360000" y="5184000"/>
            <a:ext cx="2699640" cy="649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/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Pflegeassistenz EBA</a:t>
            </a:r>
          </a:p>
        </p:txBody>
      </p:sp>
      <p:sp>
        <p:nvSpPr>
          <p:cNvPr id="6" name="Textfeld 8"/>
          <p:cNvSpPr/>
          <p:nvPr/>
        </p:nvSpPr>
        <p:spPr>
          <a:xfrm>
            <a:off x="3600000" y="4860000"/>
            <a:ext cx="6299640" cy="924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/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Fachleute Gesundheit EFZ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Med. Praxisassistenz EFZ</a:t>
            </a:r>
          </a:p>
        </p:txBody>
      </p:sp>
      <p:sp>
        <p:nvSpPr>
          <p:cNvPr id="7" name="Textfeld 9"/>
          <p:cNvSpPr/>
          <p:nvPr/>
        </p:nvSpPr>
        <p:spPr>
          <a:xfrm>
            <a:off x="360000" y="2160000"/>
            <a:ext cx="251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Eidg. Fachausweis BP</a:t>
            </a:r>
          </a:p>
        </p:txBody>
      </p:sp>
      <p:sp>
        <p:nvSpPr>
          <p:cNvPr id="8" name="Textfeld 10"/>
          <p:cNvSpPr/>
          <p:nvPr/>
        </p:nvSpPr>
        <p:spPr>
          <a:xfrm>
            <a:off x="360000" y="2520000"/>
            <a:ext cx="2519640" cy="2021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CH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 Narrow" pitchFamily="34"/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Spezialist/Spezialistin für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Med. Praxiskoordination,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Med. Kodierung oder Spital</a:t>
            </a:r>
          </a:p>
        </p:txBody>
      </p:sp>
      <p:sp>
        <p:nvSpPr>
          <p:cNvPr id="9" name="Textfeld 11"/>
          <p:cNvSpPr/>
          <p:nvPr/>
        </p:nvSpPr>
        <p:spPr>
          <a:xfrm>
            <a:off x="3240000" y="1800000"/>
            <a:ext cx="251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Eidg. Diplom HFP</a:t>
            </a:r>
          </a:p>
        </p:txBody>
      </p:sp>
      <p:sp>
        <p:nvSpPr>
          <p:cNvPr id="10" name="Textfeld 12"/>
          <p:cNvSpPr/>
          <p:nvPr/>
        </p:nvSpPr>
        <p:spPr>
          <a:xfrm>
            <a:off x="6120000" y="1800000"/>
            <a:ext cx="251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Eidg. Diplom HF</a:t>
            </a:r>
          </a:p>
        </p:txBody>
      </p:sp>
      <p:sp>
        <p:nvSpPr>
          <p:cNvPr id="11" name="Textfeld 13"/>
          <p:cNvSpPr/>
          <p:nvPr/>
        </p:nvSpPr>
        <p:spPr>
          <a:xfrm>
            <a:off x="3240000" y="2160000"/>
            <a:ext cx="2519640" cy="174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>
              <a:alpha val="41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/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Experte/Expertin für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Krankenversicherung, Spital, Biomed. Analytik oder Infektionsprävention</a:t>
            </a:r>
          </a:p>
        </p:txBody>
      </p:sp>
      <p:sp>
        <p:nvSpPr>
          <p:cNvPr id="12" name="Textfeld 14"/>
          <p:cNvSpPr/>
          <p:nvPr/>
        </p:nvSpPr>
        <p:spPr>
          <a:xfrm>
            <a:off x="6120000" y="2160000"/>
            <a:ext cx="2519640" cy="2021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Fachleute für</a:t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Pflege, Radiologie, Biomed. Analytik, Operationstechnik, Aktivierung, Sozialpädagogik oder Rettungssanität</a:t>
            </a:r>
          </a:p>
        </p:txBody>
      </p:sp>
      <p:sp>
        <p:nvSpPr>
          <p:cNvPr id="13" name="Textfeld 15"/>
          <p:cNvSpPr/>
          <p:nvPr/>
        </p:nvSpPr>
        <p:spPr>
          <a:xfrm>
            <a:off x="7560000" y="720000"/>
            <a:ext cx="2303640" cy="924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79646">
              <a:alpha val="2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Pflege, Therapie, Geburts-hilfe, Soziale Arbeit</a:t>
            </a:r>
          </a:p>
        </p:txBody>
      </p:sp>
      <p:sp>
        <p:nvSpPr>
          <p:cNvPr id="14" name="Textfeld 16"/>
          <p:cNvSpPr/>
          <p:nvPr/>
        </p:nvSpPr>
        <p:spPr>
          <a:xfrm>
            <a:off x="7560000" y="360000"/>
            <a:ext cx="233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79646">
              <a:alpha val="8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Bachelor</a:t>
            </a:r>
          </a:p>
        </p:txBody>
      </p:sp>
      <p:sp>
        <p:nvSpPr>
          <p:cNvPr id="15" name="Textfeld 17"/>
          <p:cNvSpPr/>
          <p:nvPr/>
        </p:nvSpPr>
        <p:spPr>
          <a:xfrm>
            <a:off x="7920000" y="4500000"/>
            <a:ext cx="197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Berufsmaturität</a:t>
            </a:r>
          </a:p>
        </p:txBody>
      </p:sp>
      <p:cxnSp>
        <p:nvCxnSpPr>
          <p:cNvPr id="16" name="Gerade Verbindung mit Pfeil 2"/>
          <p:cNvCxnSpPr/>
          <p:nvPr/>
        </p:nvCxnSpPr>
        <p:spPr>
          <a:xfrm flipV="1">
            <a:off x="9168479" y="1800000"/>
            <a:ext cx="0" cy="2700000"/>
          </a:xfrm>
          <a:prstGeom prst="bentConnector3">
            <a:avLst/>
          </a:prstGeom>
          <a:noFill/>
          <a:ln w="255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7" name="Gerade Verbindung mit Pfeil 4"/>
          <p:cNvCxnSpPr/>
          <p:nvPr/>
        </p:nvCxnSpPr>
        <p:spPr>
          <a:xfrm>
            <a:off x="3060000" y="4935240"/>
            <a:ext cx="684000" cy="360000"/>
          </a:xfrm>
          <a:prstGeom prst="bentConnector3">
            <a:avLst/>
          </a:prstGeom>
          <a:noFill/>
          <a:ln w="255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8" name="Gerade Verbindung mit Pfeil 19"/>
          <p:cNvCxnSpPr/>
          <p:nvPr/>
        </p:nvCxnSpPr>
        <p:spPr>
          <a:xfrm>
            <a:off x="3060000" y="5040000"/>
            <a:ext cx="684000" cy="863999"/>
          </a:xfrm>
          <a:prstGeom prst="bentConnector3">
            <a:avLst/>
          </a:prstGeom>
          <a:noFill/>
          <a:ln w="255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9" name="Gerade Verbindung mit Pfeil 23"/>
          <p:cNvCxnSpPr/>
          <p:nvPr/>
        </p:nvCxnSpPr>
        <p:spPr>
          <a:xfrm flipV="1">
            <a:off x="6120000" y="3995640"/>
            <a:ext cx="360360" cy="504360"/>
          </a:xfrm>
          <a:prstGeom prst="bentConnector3">
            <a:avLst/>
          </a:prstGeom>
          <a:noFill/>
          <a:ln w="255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0" name="Gerade Verbindung mit Pfeil 26"/>
          <p:cNvCxnSpPr/>
          <p:nvPr/>
        </p:nvCxnSpPr>
        <p:spPr>
          <a:xfrm flipH="1" flipV="1">
            <a:off x="4680000" y="3995640"/>
            <a:ext cx="504000" cy="504360"/>
          </a:xfrm>
          <a:prstGeom prst="bentConnector3">
            <a:avLst/>
          </a:prstGeom>
          <a:noFill/>
          <a:ln w="255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1" name="Gerade Verbindung mit Pfeil 29"/>
          <p:cNvCxnSpPr/>
          <p:nvPr/>
        </p:nvCxnSpPr>
        <p:spPr>
          <a:xfrm flipH="1" flipV="1">
            <a:off x="2448000" y="3995640"/>
            <a:ext cx="1440000" cy="648000"/>
          </a:xfrm>
          <a:prstGeom prst="bentConnector3">
            <a:avLst/>
          </a:prstGeom>
          <a:noFill/>
          <a:ln w="255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2" name="Gerade Verbindung mit Pfeil 31"/>
          <p:cNvCxnSpPr/>
          <p:nvPr/>
        </p:nvCxnSpPr>
        <p:spPr>
          <a:xfrm flipV="1">
            <a:off x="7272000" y="1259280"/>
            <a:ext cx="360360" cy="504000"/>
          </a:xfrm>
          <a:prstGeom prst="bentConnector3">
            <a:avLst/>
          </a:prstGeom>
          <a:noFill/>
          <a:ln w="25560">
            <a:solidFill>
              <a:srgbClr val="000000"/>
            </a:solidFill>
            <a:custDash>
              <a:ds d="300000" sp="100000"/>
            </a:custDash>
            <a:tailEnd type="arrow"/>
          </a:ln>
        </p:spPr>
      </p:cxnSp>
      <p:cxnSp>
        <p:nvCxnSpPr>
          <p:cNvPr id="23" name="Gerade Verbindung mit Pfeil 32"/>
          <p:cNvCxnSpPr/>
          <p:nvPr/>
        </p:nvCxnSpPr>
        <p:spPr>
          <a:xfrm flipV="1">
            <a:off x="4752000" y="1295640"/>
            <a:ext cx="2808000" cy="467640"/>
          </a:xfrm>
          <a:prstGeom prst="bentConnector3">
            <a:avLst/>
          </a:prstGeom>
          <a:noFill/>
          <a:ln w="25560">
            <a:solidFill>
              <a:srgbClr val="000000"/>
            </a:solidFill>
            <a:custDash>
              <a:ds d="300000" sp="100000"/>
            </a:custDash>
            <a:tailEnd type="arrow"/>
          </a:ln>
        </p:spPr>
      </p:cxnSp>
      <p:cxnSp>
        <p:nvCxnSpPr>
          <p:cNvPr id="24" name="Gerade Verbindung mit Pfeil 38"/>
          <p:cNvCxnSpPr/>
          <p:nvPr/>
        </p:nvCxnSpPr>
        <p:spPr>
          <a:xfrm>
            <a:off x="2880000" y="2699640"/>
            <a:ext cx="360000" cy="0"/>
          </a:xfrm>
          <a:prstGeom prst="bentConnector3">
            <a:avLst/>
          </a:prstGeom>
          <a:noFill/>
          <a:ln w="25560">
            <a:solidFill>
              <a:srgbClr val="000000"/>
            </a:solidFill>
            <a:prstDash val="solid"/>
            <a:tailEnd type="arrow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 txBox="1">
            <a:spLocks noGrp="1"/>
          </p:cNvSpPr>
          <p:nvPr>
            <p:ph type="sldNum" sz="quarter" idx="8"/>
          </p:nvPr>
        </p:nvSpPr>
        <p:spPr>
          <a:xfrm>
            <a:off x="9168840" y="7113599"/>
            <a:ext cx="750600" cy="344520"/>
          </a:xfrm>
          <a:prstGeom prst="rect">
            <a:avLst/>
          </a:prstGeom>
          <a:noFill/>
          <a:ln>
            <a:noFill/>
          </a:ln>
        </p:spPr>
        <p:txBody>
          <a:bodyPr wrap="square" lIns="100800" tIns="50400" rIns="100800" bIns="50400" anchor="t"/>
          <a:lstStyle/>
          <a:p>
            <a:pPr lvl="0"/>
            <a:fld id="{4271C6F2-9305-4E32-AE29-FFA4644DAD5F}" type="slidenum">
              <a:t>16</a:t>
            </a:fld>
            <a:endParaRPr lang="de-CH" sz="1500">
              <a:solidFill>
                <a:srgbClr val="000000"/>
              </a:solidFill>
              <a:latin typeface="Arial" pitchFamily="18"/>
              <a:cs typeface="Tahoma" pitchFamily="2"/>
            </a:endParaRPr>
          </a:p>
        </p:txBody>
      </p:sp>
      <p:sp>
        <p:nvSpPr>
          <p:cNvPr id="3" name="Textplatzhalter 2"/>
          <p:cNvSpPr/>
          <p:nvPr/>
        </p:nvSpPr>
        <p:spPr>
          <a:xfrm>
            <a:off x="540000" y="1800000"/>
            <a:ext cx="9071280" cy="413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108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  <a:tabLst/>
            </a:pPr>
            <a:r>
              <a:rPr lang="de-CH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ndale Sans UI" pitchFamily="2"/>
                <a:cs typeface="Arial" pitchFamily="34"/>
              </a:rPr>
              <a:t>Weiterführende Informationen: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SzPct val="45000"/>
              <a:buFont typeface="StarSymbol"/>
              <a:buChar char="●"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ndale Sans UI" pitchFamily="2"/>
                <a:cs typeface="Arial" pitchFamily="34"/>
              </a:rPr>
              <a:t>www.odasante.ch (D/F)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SzPct val="45000"/>
              <a:buFont typeface="StarSymbol"/>
              <a:buChar char="●"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ndale Sans UI" pitchFamily="2"/>
                <a:cs typeface="Arial" pitchFamily="34"/>
              </a:rPr>
              <a:t>www.oda-gesundheit.ch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SzPct val="45000"/>
              <a:buFont typeface="StarSymbol"/>
              <a:buChar char="●"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ndale Sans UI" pitchFamily="2"/>
                <a:cs typeface="Arial" pitchFamily="34"/>
              </a:rPr>
              <a:t>www.bzgbs.ch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SzPct val="45000"/>
              <a:buFont typeface="StarSymbol"/>
              <a:buChar char="●"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ndale Sans UI" pitchFamily="2"/>
                <a:cs typeface="Arial" pitchFamily="34"/>
              </a:rPr>
              <a:t>www.bfg-baselland.ch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SzPct val="45000"/>
              <a:buFont typeface="StarSymbol"/>
              <a:buChar char="●"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ndale Sans UI" pitchFamily="2"/>
                <a:cs typeface="Arial" pitchFamily="34"/>
              </a:rPr>
              <a:t>www.berufsberatung.ch / www.orientation.ch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 txBox="1">
            <a:spLocks noGrp="1"/>
          </p:cNvSpPr>
          <p:nvPr>
            <p:ph type="sldNum" sz="quarter" idx="8"/>
          </p:nvPr>
        </p:nvSpPr>
        <p:spPr>
          <a:xfrm>
            <a:off x="9168840" y="7113599"/>
            <a:ext cx="750600" cy="344520"/>
          </a:xfrm>
          <a:prstGeom prst="rect">
            <a:avLst/>
          </a:prstGeom>
          <a:noFill/>
          <a:ln>
            <a:noFill/>
          </a:ln>
        </p:spPr>
        <p:txBody>
          <a:bodyPr wrap="square" lIns="100800" tIns="50400" rIns="100800" bIns="50400" anchor="t"/>
          <a:lstStyle/>
          <a:p>
            <a:pPr lvl="0"/>
            <a:fld id="{93156392-6222-4AAC-BC7D-AFC85102B590}" type="slidenum">
              <a:t>17</a:t>
            </a:fld>
            <a:endParaRPr lang="de-CH" sz="1500">
              <a:solidFill>
                <a:srgbClr val="000000"/>
              </a:solidFill>
              <a:latin typeface="Arial" pitchFamily="18"/>
              <a:cs typeface="Tahoma" pitchFamily="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2088360" y="539640"/>
            <a:ext cx="8352000" cy="5476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6225840"/>
            <a:ext cx="9071280" cy="1261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792000"/>
            <a:ext cx="907128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>
              <a:spcAft>
                <a:spcPts val="1417"/>
              </a:spcAft>
              <a:buNone/>
            </a:pPr>
            <a:endParaRPr lang="de-CH">
              <a:latin typeface="Arial" pitchFamily="32"/>
              <a:cs typeface="Arial" pitchFamily="32"/>
            </a:endParaRPr>
          </a:p>
          <a:p>
            <a:pPr marL="0" lvl="0" indent="0">
              <a:spcAft>
                <a:spcPts val="1417"/>
              </a:spcAft>
              <a:buNone/>
            </a:pPr>
            <a:r>
              <a:rPr lang="de-CH" b="1">
                <a:latin typeface="Arial" pitchFamily="32"/>
                <a:cs typeface="Arial" pitchFamily="32"/>
              </a:rPr>
              <a:t>Von der Krankenschwester zur Pflegefachfrau</a:t>
            </a:r>
          </a:p>
          <a:p>
            <a:pPr marL="108000" lvl="0" indent="0">
              <a:spcAft>
                <a:spcPts val="1417"/>
              </a:spcAft>
              <a:buNone/>
            </a:pPr>
            <a:r>
              <a:rPr lang="de-CH">
                <a:latin typeface="Arial" pitchFamily="32"/>
                <a:cs typeface="Arial" pitchFamily="32"/>
              </a:rPr>
              <a:t>Einige Aspekte in der Entwicklung:</a:t>
            </a:r>
          </a:p>
          <a:p>
            <a:pPr marL="108000" lvl="0" indent="0">
              <a:spcAft>
                <a:spcPts val="1417"/>
              </a:spcAft>
              <a:buNone/>
            </a:pPr>
            <a:r>
              <a:rPr lang="de-CH">
                <a:latin typeface="Arial" pitchFamily="32"/>
                <a:cs typeface="Arial" pitchFamily="32"/>
              </a:rPr>
              <a:t>1.Drei Modelle prägen die Pflegeausbildung</a:t>
            </a:r>
          </a:p>
          <a:p>
            <a:pPr marL="108000" lvl="0" indent="0">
              <a:spcAft>
                <a:spcPts val="1417"/>
              </a:spcAft>
              <a:buNone/>
            </a:pPr>
            <a:r>
              <a:rPr lang="de-CH">
                <a:latin typeface="Arial" pitchFamily="32"/>
                <a:cs typeface="Arial" pitchFamily="32"/>
              </a:rPr>
              <a:t>2. Liliane Juchli, und «basic principles of nursing»</a:t>
            </a:r>
          </a:p>
          <a:p>
            <a:pPr marL="108000" lvl="0" indent="0">
              <a:spcAft>
                <a:spcPts val="1417"/>
              </a:spcAft>
              <a:buNone/>
            </a:pPr>
            <a:r>
              <a:rPr lang="de-CH">
                <a:latin typeface="Arial" pitchFamily="32"/>
                <a:cs typeface="Arial" pitchFamily="32"/>
              </a:rPr>
              <a:t>3.Berufsverband SBK, Oda Santé</a:t>
            </a:r>
          </a:p>
          <a:p>
            <a:pPr marL="108000" lvl="0" indent="0">
              <a:spcAft>
                <a:spcPts val="1417"/>
              </a:spcAft>
              <a:buNone/>
            </a:pPr>
            <a:endParaRPr lang="de-CH">
              <a:latin typeface="Arial" pitchFamily="32"/>
              <a:cs typeface="Arial" pitchFamily="32"/>
            </a:endParaRPr>
          </a:p>
          <a:p>
            <a:pPr marL="108000" lvl="0" indent="0">
              <a:spcAft>
                <a:spcPts val="1417"/>
              </a:spcAft>
              <a:buNone/>
            </a:pPr>
            <a:r>
              <a:rPr lang="de-CH">
                <a:latin typeface="Arial" pitchFamily="32"/>
                <a:cs typeface="Arial" pitchFamily="32"/>
              </a:rPr>
              <a:t>    </a:t>
            </a:r>
          </a:p>
          <a:p>
            <a:pPr marL="108000" lvl="0" indent="0">
              <a:spcAft>
                <a:spcPts val="1417"/>
              </a:spcAft>
              <a:buNone/>
            </a:pPr>
            <a:r>
              <a:rPr lang="de-CH">
                <a:latin typeface="Arial" pitchFamily="32"/>
                <a:cs typeface="Arial" pitchFamily="32"/>
              </a:rPr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 txBox="1">
            <a:spLocks noGrp="1"/>
          </p:cNvSpPr>
          <p:nvPr>
            <p:ph type="sldNum" sz="quarter" idx="8"/>
          </p:nvPr>
        </p:nvSpPr>
        <p:spPr>
          <a:xfrm>
            <a:off x="9168840" y="7113599"/>
            <a:ext cx="750600" cy="344520"/>
          </a:xfrm>
          <a:prstGeom prst="rect">
            <a:avLst/>
          </a:prstGeom>
          <a:noFill/>
          <a:ln>
            <a:noFill/>
          </a:ln>
        </p:spPr>
        <p:txBody>
          <a:bodyPr wrap="square" lIns="100800" tIns="50400" rIns="100800" bIns="50400" anchor="t"/>
          <a:lstStyle/>
          <a:p>
            <a:pPr lvl="0"/>
            <a:fld id="{0265F6E8-EF2C-4D34-9928-B9CE8C50D1ED}" type="slidenum">
              <a:t>3</a:t>
            </a:fld>
            <a:endParaRPr lang="de-CH" sz="1500">
              <a:solidFill>
                <a:srgbClr val="000000"/>
              </a:solidFill>
              <a:latin typeface="Arial" pitchFamily="18"/>
              <a:cs typeface="Tahoma" pitchFamily="2"/>
            </a:endParaRPr>
          </a:p>
        </p:txBody>
      </p:sp>
      <p:sp>
        <p:nvSpPr>
          <p:cNvPr id="3" name="Textfeld 2"/>
          <p:cNvSpPr/>
          <p:nvPr/>
        </p:nvSpPr>
        <p:spPr>
          <a:xfrm>
            <a:off x="360000" y="4860000"/>
            <a:ext cx="269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Eidg. Berufsattest EBA</a:t>
            </a:r>
          </a:p>
        </p:txBody>
      </p:sp>
      <p:sp>
        <p:nvSpPr>
          <p:cNvPr id="4" name="Textfeld 6"/>
          <p:cNvSpPr/>
          <p:nvPr/>
        </p:nvSpPr>
        <p:spPr>
          <a:xfrm>
            <a:off x="3600000" y="4500000"/>
            <a:ext cx="395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Eidg. Fähigkeitszeugnis EFZ</a:t>
            </a:r>
          </a:p>
        </p:txBody>
      </p:sp>
      <p:sp>
        <p:nvSpPr>
          <p:cNvPr id="5" name="Textfeld 7"/>
          <p:cNvSpPr/>
          <p:nvPr/>
        </p:nvSpPr>
        <p:spPr>
          <a:xfrm>
            <a:off x="360000" y="5184000"/>
            <a:ext cx="2699640" cy="649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/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Pflegeassistenz EBA</a:t>
            </a:r>
          </a:p>
        </p:txBody>
      </p:sp>
      <p:sp>
        <p:nvSpPr>
          <p:cNvPr id="6" name="Textfeld 8"/>
          <p:cNvSpPr/>
          <p:nvPr/>
        </p:nvSpPr>
        <p:spPr>
          <a:xfrm>
            <a:off x="3600000" y="4860000"/>
            <a:ext cx="6299640" cy="924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/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Fachleute Gesundheit EFZ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Med. Praxisassistenz EFZ</a:t>
            </a:r>
          </a:p>
        </p:txBody>
      </p:sp>
      <p:sp>
        <p:nvSpPr>
          <p:cNvPr id="7" name="Textfeld 9"/>
          <p:cNvSpPr/>
          <p:nvPr/>
        </p:nvSpPr>
        <p:spPr>
          <a:xfrm>
            <a:off x="360000" y="2160000"/>
            <a:ext cx="251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Eidg. Fachausweis BP</a:t>
            </a:r>
          </a:p>
        </p:txBody>
      </p:sp>
      <p:sp>
        <p:nvSpPr>
          <p:cNvPr id="8" name="Textfeld 10"/>
          <p:cNvSpPr/>
          <p:nvPr/>
        </p:nvSpPr>
        <p:spPr>
          <a:xfrm>
            <a:off x="360000" y="2520000"/>
            <a:ext cx="2519640" cy="2021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CH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 Narrow" pitchFamily="34"/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Spezialist/Spezialistin für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Med. Praxiskoordination,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Med. Kodierung oder Spital</a:t>
            </a:r>
          </a:p>
        </p:txBody>
      </p:sp>
      <p:sp>
        <p:nvSpPr>
          <p:cNvPr id="9" name="Textfeld 11"/>
          <p:cNvSpPr/>
          <p:nvPr/>
        </p:nvSpPr>
        <p:spPr>
          <a:xfrm>
            <a:off x="3240000" y="1800000"/>
            <a:ext cx="251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Eidg. Diplom HFP</a:t>
            </a:r>
          </a:p>
        </p:txBody>
      </p:sp>
      <p:sp>
        <p:nvSpPr>
          <p:cNvPr id="10" name="Textfeld 12"/>
          <p:cNvSpPr/>
          <p:nvPr/>
        </p:nvSpPr>
        <p:spPr>
          <a:xfrm>
            <a:off x="6120000" y="1800000"/>
            <a:ext cx="251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Eidg. Diplom HF</a:t>
            </a:r>
          </a:p>
        </p:txBody>
      </p:sp>
      <p:sp>
        <p:nvSpPr>
          <p:cNvPr id="11" name="Textfeld 13"/>
          <p:cNvSpPr/>
          <p:nvPr/>
        </p:nvSpPr>
        <p:spPr>
          <a:xfrm>
            <a:off x="3240000" y="2160000"/>
            <a:ext cx="2519640" cy="174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>
              <a:alpha val="41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/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Experte/Expertin für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Krankenversicherung, Spital, biomed. Analytik oder Infektionsprävention</a:t>
            </a:r>
          </a:p>
        </p:txBody>
      </p:sp>
      <p:sp>
        <p:nvSpPr>
          <p:cNvPr id="12" name="Textfeld 14"/>
          <p:cNvSpPr/>
          <p:nvPr/>
        </p:nvSpPr>
        <p:spPr>
          <a:xfrm>
            <a:off x="6120000" y="2160000"/>
            <a:ext cx="2519640" cy="2021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53735">
              <a:alpha val="4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Fachleute für</a:t>
            </a:r>
            <a:b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</a:b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Pflege, Radiologie, Biomed. Analytik, Operationstechnik, Aktivierung, Sozialpädagogik oder Rettungssanität</a:t>
            </a:r>
          </a:p>
        </p:txBody>
      </p:sp>
      <p:sp>
        <p:nvSpPr>
          <p:cNvPr id="13" name="Textfeld 15"/>
          <p:cNvSpPr/>
          <p:nvPr/>
        </p:nvSpPr>
        <p:spPr>
          <a:xfrm>
            <a:off x="7560000" y="720000"/>
            <a:ext cx="2303640" cy="924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79646">
              <a:alpha val="2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 Narrow" pitchFamily="34"/>
                <a:ea typeface="Microsoft YaHei" pitchFamily="2"/>
                <a:cs typeface="Arial" pitchFamily="34"/>
              </a:rPr>
              <a:t>Pflege, Therapie, Geburts-hilfe, Soziale Arbeit</a:t>
            </a:r>
          </a:p>
        </p:txBody>
      </p:sp>
      <p:sp>
        <p:nvSpPr>
          <p:cNvPr id="14" name="Textfeld 16"/>
          <p:cNvSpPr/>
          <p:nvPr/>
        </p:nvSpPr>
        <p:spPr>
          <a:xfrm>
            <a:off x="7560000" y="360000"/>
            <a:ext cx="233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79646">
              <a:alpha val="80000"/>
            </a:srgbClr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Bachelor</a:t>
            </a:r>
          </a:p>
        </p:txBody>
      </p:sp>
      <p:sp>
        <p:nvSpPr>
          <p:cNvPr id="15" name="Textfeld 17"/>
          <p:cNvSpPr/>
          <p:nvPr/>
        </p:nvSpPr>
        <p:spPr>
          <a:xfrm>
            <a:off x="7920000" y="4500000"/>
            <a:ext cx="1979640" cy="37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67A5B"/>
          </a:solidFill>
          <a:ln>
            <a:noFill/>
            <a:prstDash val="solid"/>
          </a:ln>
        </p:spPr>
        <p:txBody>
          <a:bodyPr vert="horz" wrap="square" lIns="100800" tIns="50400" rIns="100800" bIns="504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Berufsmaturität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6225840"/>
            <a:ext cx="9071280" cy="1261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1800000"/>
            <a:ext cx="939636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>
              <a:spcAft>
                <a:spcPts val="1417"/>
              </a:spcAft>
            </a:pPr>
            <a:r>
              <a:rPr lang="de-CH" b="1">
                <a:latin typeface="Arial" pitchFamily="32"/>
                <a:cs typeface="Arial" pitchFamily="32"/>
              </a:rPr>
              <a:t>Fachleute Gesundheit: eine Erfolgsgeschichte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Fachpersonenentwicklung IST-SOLL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Auflagen Ausbildungen (Bonus/Malus-System)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Arbeitszeiten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20000" y="132840"/>
            <a:ext cx="8928720" cy="551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CH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CH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OdA Santé NEWS 20.Oktober 2017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Irina Tuor Fachfrau Gesundheit </a:t>
            </a: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ist Weltmeisterin 2017 Sie holte in der Disziplin «Health &amp; Social Care» die Goldmedaille.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CH" sz="32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CH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Sie absolviert den Vollzeitlehrgang FAGE mit Berufsmaturität Gesundheit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888000" y="3384000"/>
            <a:ext cx="1224000" cy="100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6225840"/>
            <a:ext cx="9071280" cy="1261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1800000"/>
            <a:ext cx="9071280" cy="4139640"/>
          </a:xfrm>
        </p:spPr>
        <p:txBody>
          <a:bodyPr wrap="square" lIns="90000" tIns="45000" rIns="90000" bIns="45000" anchor="t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Fachleute Gesundheit: eine Erfolgsgeschichte</a:t>
            </a:r>
          </a:p>
          <a:p>
            <a:pPr marL="0" lvl="0" indent="0">
              <a:spcAft>
                <a:spcPts val="1417"/>
              </a:spcAft>
            </a:pPr>
            <a:r>
              <a:rPr lang="de-CH" b="1">
                <a:latin typeface="Arial" pitchFamily="32"/>
                <a:cs typeface="Arial" pitchFamily="32"/>
              </a:rPr>
              <a:t>Fachpersonenentwicklung IST-SOLL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Auflagen Ausbildungen (Bonus/Malus-System)</a:t>
            </a:r>
          </a:p>
          <a:p>
            <a:pPr marL="0" lvl="0" indent="0">
              <a:spcAft>
                <a:spcPts val="1417"/>
              </a:spcAft>
            </a:pPr>
            <a:r>
              <a:rPr lang="de-CH">
                <a:latin typeface="Arial" pitchFamily="32"/>
                <a:cs typeface="Arial" pitchFamily="32"/>
              </a:rPr>
              <a:t>Arbeitszeiten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1800000"/>
            <a:ext cx="8604360" cy="4659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None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1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48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4"/>
              </a:spcAft>
              <a:buClr>
                <a:srgbClr val="FF0000"/>
              </a:buClr>
              <a:buSzPct val="75000"/>
              <a:buFont typeface="StarSymbol"/>
              <a:buChar char="–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1"/>
              </a:spcAft>
              <a:buClr>
                <a:srgbClr val="FF0000"/>
              </a:buClr>
              <a:buSzPct val="45000"/>
              <a:buFont typeface="StarSymbol"/>
              <a:buChar char="●"/>
              <a:defRPr lang="de-CH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de-CH"/>
          </a:p>
        </p:txBody>
      </p:sp>
      <p:sp>
        <p:nvSpPr>
          <p:cNvPr id="4" name="Textfeld 3"/>
          <p:cNvSpPr txBox="1"/>
          <p:nvPr/>
        </p:nvSpPr>
        <p:spPr>
          <a:xfrm>
            <a:off x="1584000" y="1368000"/>
            <a:ext cx="6941160" cy="32543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/>
            </a:pPr>
            <a:r>
              <a:rPr lang="de-CH" sz="32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rPr>
              <a:t>Fachfrau/Fachmann Gesundheit – </a:t>
            </a:r>
            <a:endParaRPr lang="de-CH" sz="3200" b="1" i="0" u="none" strike="noStrike" kern="1200" smtClean="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/>
            </a:pPr>
            <a:r>
              <a:rPr lang="de-CH" sz="3200" b="1" i="0" u="none" strike="noStrike" kern="1200" smtClean="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rPr>
              <a:t>Traumjob </a:t>
            </a:r>
            <a:r>
              <a:rPr lang="de-CH" sz="32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rPr>
              <a:t>oder Zwischenstopp?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5040" y="3108959"/>
            <a:ext cx="10068479" cy="2481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CH" sz="20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1800000"/>
            <a:ext cx="8999640" cy="413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rd 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yt-bluetitledow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Benutzerdefiniert</PresentationFormat>
  <Paragraphs>100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17</vt:i4>
      </vt:variant>
    </vt:vector>
  </HeadingPairs>
  <TitlesOfParts>
    <vt:vector size="31" baseType="lpstr">
      <vt:lpstr>Microsoft YaHei</vt:lpstr>
      <vt:lpstr>Albany</vt:lpstr>
      <vt:lpstr>Andale Sans UI</vt:lpstr>
      <vt:lpstr>Arial</vt:lpstr>
      <vt:lpstr>Arial Narrow</vt:lpstr>
      <vt:lpstr>Calibri</vt:lpstr>
      <vt:lpstr>Lucida Sans Unicode</vt:lpstr>
      <vt:lpstr>StarSymbol</vt:lpstr>
      <vt:lpstr>Tahoma</vt:lpstr>
      <vt:lpstr>Times New Roman</vt:lpstr>
      <vt:lpstr>Standard</vt:lpstr>
      <vt:lpstr>Standard 1</vt:lpstr>
      <vt:lpstr>Standard 2</vt:lpstr>
      <vt:lpstr>lyt-bluetitledown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Bourgin Barbara</dc:creator>
  <cp:lastModifiedBy>Schleich Emilie</cp:lastModifiedBy>
  <cp:revision>7</cp:revision>
  <dcterms:modified xsi:type="dcterms:W3CDTF">2017-10-23T08:36:51Z</dcterms:modified>
</cp:coreProperties>
</file>